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32"/>
  </p:notesMasterIdLst>
  <p:handoutMasterIdLst>
    <p:handoutMasterId r:id="rId33"/>
  </p:handoutMasterIdLst>
  <p:sldIdLst>
    <p:sldId id="256" r:id="rId5"/>
    <p:sldId id="353" r:id="rId6"/>
    <p:sldId id="323" r:id="rId7"/>
    <p:sldId id="362" r:id="rId8"/>
    <p:sldId id="365" r:id="rId9"/>
    <p:sldId id="366" r:id="rId10"/>
    <p:sldId id="354" r:id="rId11"/>
    <p:sldId id="349" r:id="rId12"/>
    <p:sldId id="350" r:id="rId13"/>
    <p:sldId id="355" r:id="rId14"/>
    <p:sldId id="356" r:id="rId15"/>
    <p:sldId id="357" r:id="rId16"/>
    <p:sldId id="358" r:id="rId17"/>
    <p:sldId id="380" r:id="rId18"/>
    <p:sldId id="348" r:id="rId19"/>
    <p:sldId id="359" r:id="rId20"/>
    <p:sldId id="335" r:id="rId21"/>
    <p:sldId id="372" r:id="rId22"/>
    <p:sldId id="374" r:id="rId23"/>
    <p:sldId id="360" r:id="rId24"/>
    <p:sldId id="378" r:id="rId25"/>
    <p:sldId id="379" r:id="rId26"/>
    <p:sldId id="333" r:id="rId27"/>
    <p:sldId id="375" r:id="rId28"/>
    <p:sldId id="377" r:id="rId29"/>
    <p:sldId id="337" r:id="rId30"/>
    <p:sldId id="361" r:id="rId31"/>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Helvetica Neue Light" panose="020B0604020202020204" charset="0"/>
      <p:regular r:id="rId38"/>
      <p:bold r:id="rId39"/>
      <p:italic r:id="rId40"/>
      <p:boldItalic r:id="rId41"/>
    </p:embeddedFont>
    <p:embeddedFont>
      <p:font typeface="MS Mincho" panose="02020609040205080304" pitchFamily="49" charset="-128"/>
      <p:regular r:id="rId42"/>
    </p:embeddedFont>
    <p:embeddedFont>
      <p:font typeface="Robo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7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36621-5EB6-4858-A82B-9491C5D71D3F}" v="165" dt="2020-06-11T14:02:22.495"/>
  </p1510:revLst>
</p1510:revInfo>
</file>

<file path=ppt/tableStyles.xml><?xml version="1.0" encoding="utf-8"?>
<a:tblStyleLst xmlns:a="http://schemas.openxmlformats.org/drawingml/2006/main" def="{F95BB173-F53F-40B4-BE1E-B681FB5F0993}">
  <a:tblStyle styleId="{F95BB173-F53F-40B4-BE1E-B681FB5F09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51" d="100"/>
          <a:sy n="151" d="100"/>
        </p:scale>
        <p:origin x="474" y="138"/>
      </p:cViewPr>
      <p:guideLst>
        <p:guide orient="horz" pos="723"/>
        <p:guide pos="2880"/>
      </p:guideLst>
    </p:cSldViewPr>
  </p:slideViewPr>
  <p:notesTextViewPr>
    <p:cViewPr>
      <p:scale>
        <a:sx n="3" d="2"/>
        <a:sy n="3" d="2"/>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D60BFB-F80F-4694-8080-16B005DFD1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a:extLst>
              <a:ext uri="{FF2B5EF4-FFF2-40B4-BE49-F238E27FC236}">
                <a16:creationId xmlns:a16="http://schemas.microsoft.com/office/drawing/2014/main" id="{A237BBAC-7DD1-4166-97D5-2BD2C3586E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5E8275-72CB-4F89-B0BE-3EB4B5F197B6}" type="datetimeFigureOut">
              <a:rPr lang="en-CY" smtClean="0"/>
              <a:t>06/16/2020</a:t>
            </a:fld>
            <a:endParaRPr lang="en-CY"/>
          </a:p>
        </p:txBody>
      </p:sp>
      <p:sp>
        <p:nvSpPr>
          <p:cNvPr id="4" name="Footer Placeholder 3">
            <a:extLst>
              <a:ext uri="{FF2B5EF4-FFF2-40B4-BE49-F238E27FC236}">
                <a16:creationId xmlns:a16="http://schemas.microsoft.com/office/drawing/2014/main" id="{7E35FB25-095F-46FB-BC98-EE67B54AB7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5" name="Slide Number Placeholder 4">
            <a:extLst>
              <a:ext uri="{FF2B5EF4-FFF2-40B4-BE49-F238E27FC236}">
                <a16:creationId xmlns:a16="http://schemas.microsoft.com/office/drawing/2014/main" id="{4B5C3324-7BCF-4B4C-AC7F-2D2CD9F893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FD5F5A-2760-4FC4-9C7C-74FA7993F186}" type="slidenum">
              <a:rPr lang="en-CY" smtClean="0"/>
              <a:t>‹#›</a:t>
            </a:fld>
            <a:endParaRPr lang="en-CY"/>
          </a:p>
        </p:txBody>
      </p:sp>
    </p:spTree>
    <p:extLst>
      <p:ext uri="{BB962C8B-B14F-4D97-AF65-F5344CB8AC3E}">
        <p14:creationId xmlns:p14="http://schemas.microsoft.com/office/powerpoint/2010/main" val="384571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b9a2249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b9a22490b_0_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 circle photo">
  <p:cSld name="3 circle photo">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62769" y="420253"/>
            <a:ext cx="8218800" cy="4461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62" name="Google Shape;62;p14"/>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b="0" i="0" u="none" strike="noStrike" cap="none">
                <a:solidFill>
                  <a:srgbClr val="FFFFFF"/>
                </a:solidFill>
                <a:latin typeface="Roboto"/>
                <a:ea typeface="Roboto"/>
                <a:cs typeface="Roboto"/>
                <a:sym typeface="Roboto"/>
              </a:defRPr>
            </a:lvl1pPr>
            <a:lvl2pPr marL="0" marR="0" lvl="1" indent="0" algn="ctr" rtl="0">
              <a:spcBef>
                <a:spcPts val="0"/>
              </a:spcBef>
              <a:spcAft>
                <a:spcPts val="0"/>
              </a:spcAft>
              <a:buNone/>
              <a:defRPr sz="1200" b="0" i="0" u="none" strike="noStrike" cap="none">
                <a:solidFill>
                  <a:srgbClr val="FFFFFF"/>
                </a:solidFill>
                <a:latin typeface="Roboto"/>
                <a:ea typeface="Roboto"/>
                <a:cs typeface="Roboto"/>
                <a:sym typeface="Roboto"/>
              </a:defRPr>
            </a:lvl2pPr>
            <a:lvl3pPr marL="0" marR="0" lvl="2" indent="0" algn="ctr" rtl="0">
              <a:spcBef>
                <a:spcPts val="0"/>
              </a:spcBef>
              <a:spcAft>
                <a:spcPts val="0"/>
              </a:spcAft>
              <a:buNone/>
              <a:defRPr sz="1200" b="0" i="0" u="none" strike="noStrike" cap="none">
                <a:solidFill>
                  <a:srgbClr val="FFFFFF"/>
                </a:solidFill>
                <a:latin typeface="Roboto"/>
                <a:ea typeface="Roboto"/>
                <a:cs typeface="Roboto"/>
                <a:sym typeface="Roboto"/>
              </a:defRPr>
            </a:lvl3pPr>
            <a:lvl4pPr marL="0" marR="0" lvl="3" indent="0" algn="ctr" rtl="0">
              <a:spcBef>
                <a:spcPts val="0"/>
              </a:spcBef>
              <a:spcAft>
                <a:spcPts val="0"/>
              </a:spcAft>
              <a:buNone/>
              <a:defRPr sz="1200" b="0" i="0" u="none" strike="noStrike" cap="none">
                <a:solidFill>
                  <a:srgbClr val="FFFFFF"/>
                </a:solidFill>
                <a:latin typeface="Roboto"/>
                <a:ea typeface="Roboto"/>
                <a:cs typeface="Roboto"/>
                <a:sym typeface="Roboto"/>
              </a:defRPr>
            </a:lvl4pPr>
            <a:lvl5pPr marL="0" marR="0" lvl="4" indent="0" algn="ctr" rtl="0">
              <a:spcBef>
                <a:spcPts val="0"/>
              </a:spcBef>
              <a:spcAft>
                <a:spcPts val="0"/>
              </a:spcAft>
              <a:buNone/>
              <a:defRPr sz="1200" b="0" i="0" u="none" strike="noStrike" cap="none">
                <a:solidFill>
                  <a:srgbClr val="FFFFFF"/>
                </a:solidFill>
                <a:latin typeface="Roboto"/>
                <a:ea typeface="Roboto"/>
                <a:cs typeface="Roboto"/>
                <a:sym typeface="Roboto"/>
              </a:defRPr>
            </a:lvl5pPr>
            <a:lvl6pPr marL="0" marR="0" lvl="5" indent="0" algn="ctr" rtl="0">
              <a:spcBef>
                <a:spcPts val="0"/>
              </a:spcBef>
              <a:spcAft>
                <a:spcPts val="0"/>
              </a:spcAft>
              <a:buNone/>
              <a:defRPr sz="1200" b="0" i="0" u="none" strike="noStrike" cap="none">
                <a:solidFill>
                  <a:srgbClr val="FFFFFF"/>
                </a:solidFill>
                <a:latin typeface="Roboto"/>
                <a:ea typeface="Roboto"/>
                <a:cs typeface="Roboto"/>
                <a:sym typeface="Roboto"/>
              </a:defRPr>
            </a:lvl6pPr>
            <a:lvl7pPr marL="0" marR="0" lvl="6" indent="0" algn="ctr" rtl="0">
              <a:spcBef>
                <a:spcPts val="0"/>
              </a:spcBef>
              <a:spcAft>
                <a:spcPts val="0"/>
              </a:spcAft>
              <a:buNone/>
              <a:defRPr sz="1200" b="0" i="0" u="none" strike="noStrike" cap="none">
                <a:solidFill>
                  <a:srgbClr val="FFFFFF"/>
                </a:solidFill>
                <a:latin typeface="Roboto"/>
                <a:ea typeface="Roboto"/>
                <a:cs typeface="Roboto"/>
                <a:sym typeface="Roboto"/>
              </a:defRPr>
            </a:lvl7pPr>
            <a:lvl8pPr marL="0" marR="0" lvl="7" indent="0" algn="ctr" rtl="0">
              <a:spcBef>
                <a:spcPts val="0"/>
              </a:spcBef>
              <a:spcAft>
                <a:spcPts val="0"/>
              </a:spcAft>
              <a:buNone/>
              <a:defRPr sz="1200" b="0" i="0" u="none" strike="noStrike" cap="none">
                <a:solidFill>
                  <a:srgbClr val="FFFFFF"/>
                </a:solidFill>
                <a:latin typeface="Roboto"/>
                <a:ea typeface="Roboto"/>
                <a:cs typeface="Roboto"/>
                <a:sym typeface="Roboto"/>
              </a:defRPr>
            </a:lvl8pPr>
            <a:lvl9pPr marL="0" marR="0" lvl="8" indent="0" algn="ctr" rtl="0">
              <a:spcBef>
                <a:spcPts val="0"/>
              </a:spcBef>
              <a:spcAft>
                <a:spcPts val="0"/>
              </a:spcAft>
              <a:buNone/>
              <a:defRPr sz="12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63" name="Google Shape;63;p14"/>
          <p:cNvSpPr>
            <a:spLocks noGrp="1"/>
          </p:cNvSpPr>
          <p:nvPr>
            <p:ph type="pic" idx="2"/>
          </p:nvPr>
        </p:nvSpPr>
        <p:spPr>
          <a:xfrm>
            <a:off x="926595" y="1508507"/>
            <a:ext cx="2126400" cy="1596000"/>
          </a:xfrm>
          <a:prstGeom prst="ellipse">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64" name="Google Shape;64;p14"/>
          <p:cNvSpPr>
            <a:spLocks noGrp="1"/>
          </p:cNvSpPr>
          <p:nvPr>
            <p:ph type="pic" idx="3"/>
          </p:nvPr>
        </p:nvSpPr>
        <p:spPr>
          <a:xfrm>
            <a:off x="3508757" y="1508506"/>
            <a:ext cx="2126400" cy="1596000"/>
          </a:xfrm>
          <a:prstGeom prst="ellipse">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65" name="Google Shape;65;p14"/>
          <p:cNvSpPr>
            <a:spLocks noGrp="1"/>
          </p:cNvSpPr>
          <p:nvPr>
            <p:ph type="pic" idx="4"/>
          </p:nvPr>
        </p:nvSpPr>
        <p:spPr>
          <a:xfrm>
            <a:off x="6090919" y="1511795"/>
            <a:ext cx="2126400" cy="1596000"/>
          </a:xfrm>
          <a:prstGeom prst="ellipse">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62769" y="420253"/>
            <a:ext cx="8218800" cy="4461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117" name="Google Shape;117;p25"/>
          <p:cNvSpPr txBox="1">
            <a:spLocks noGrp="1"/>
          </p:cNvSpPr>
          <p:nvPr>
            <p:ph type="body" idx="1"/>
          </p:nvPr>
        </p:nvSpPr>
        <p:spPr>
          <a:xfrm rot="5400000">
            <a:off x="3367656" y="-1300742"/>
            <a:ext cx="2631900" cy="75858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118" name="Google Shape;118;p25"/>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rot="5400000">
            <a:off x="5860580" y="1087303"/>
            <a:ext cx="3387900" cy="20538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121" name="Google Shape;121;p26"/>
          <p:cNvSpPr txBox="1">
            <a:spLocks noGrp="1"/>
          </p:cNvSpPr>
          <p:nvPr>
            <p:ph type="body" idx="1"/>
          </p:nvPr>
        </p:nvSpPr>
        <p:spPr>
          <a:xfrm rot="5400000">
            <a:off x="1697695" y="-914597"/>
            <a:ext cx="3387900" cy="60576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122" name="Google Shape;122;p26"/>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72676" y="294987"/>
            <a:ext cx="8218800" cy="617972"/>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4400" b="1" i="0" u="none" strike="noStrike" cap="none">
                <a:solidFill>
                  <a:schemeClr val="bg2">
                    <a:lumMod val="75000"/>
                    <a:lumOff val="25000"/>
                  </a:schemeClr>
                </a:solidFill>
                <a:effectLst/>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dirty="0"/>
          </a:p>
        </p:txBody>
      </p:sp>
      <p:sp>
        <p:nvSpPr>
          <p:cNvPr id="69" name="Google Shape;69;p15"/>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dirty="0"/>
          </a:p>
        </p:txBody>
      </p:sp>
      <p:cxnSp>
        <p:nvCxnSpPr>
          <p:cNvPr id="3" name="Straight Connector 2">
            <a:extLst>
              <a:ext uri="{FF2B5EF4-FFF2-40B4-BE49-F238E27FC236}">
                <a16:creationId xmlns:a16="http://schemas.microsoft.com/office/drawing/2014/main" id="{266065B0-357D-4AED-B815-6B8461177EC5}"/>
              </a:ext>
            </a:extLst>
          </p:cNvPr>
          <p:cNvCxnSpPr/>
          <p:nvPr userDrawn="1"/>
        </p:nvCxnSpPr>
        <p:spPr>
          <a:xfrm>
            <a:off x="372675" y="1079516"/>
            <a:ext cx="82187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2DD516-4BF1-4FD5-B285-412AA14E8A57}"/>
              </a:ext>
            </a:extLst>
          </p:cNvPr>
          <p:cNvSpPr>
            <a:spLocks noGrp="1"/>
          </p:cNvSpPr>
          <p:nvPr>
            <p:ph type="body" sz="quarter" idx="13"/>
          </p:nvPr>
        </p:nvSpPr>
        <p:spPr>
          <a:xfrm>
            <a:off x="373063" y="1133475"/>
            <a:ext cx="8218487" cy="3238500"/>
          </a:xfrm>
        </p:spPr>
        <p:txBody>
          <a:bodyPr/>
          <a:lstStyle>
            <a:lvl1pPr>
              <a:buSzPct val="100000"/>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ock photo">
  <p:cSld name="Block photo">
    <p:spTree>
      <p:nvGrpSpPr>
        <p:cNvPr id="1" name="Shape 70"/>
        <p:cNvGrpSpPr/>
        <p:nvPr/>
      </p:nvGrpSpPr>
      <p:grpSpPr>
        <a:xfrm>
          <a:off x="0" y="0"/>
          <a:ext cx="0" cy="0"/>
          <a:chOff x="0" y="0"/>
          <a:chExt cx="0" cy="0"/>
        </a:xfrm>
      </p:grpSpPr>
      <p:sp>
        <p:nvSpPr>
          <p:cNvPr id="71" name="Google Shape;71;p16"/>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
        <p:nvSpPr>
          <p:cNvPr id="72" name="Google Shape;72;p16"/>
          <p:cNvSpPr>
            <a:spLocks noGrp="1"/>
          </p:cNvSpPr>
          <p:nvPr>
            <p:ph type="pic" idx="2"/>
          </p:nvPr>
        </p:nvSpPr>
        <p:spPr>
          <a:xfrm>
            <a:off x="866180" y="1693220"/>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3" name="Google Shape;73;p16"/>
          <p:cNvSpPr>
            <a:spLocks noGrp="1"/>
          </p:cNvSpPr>
          <p:nvPr>
            <p:ph type="pic" idx="3"/>
          </p:nvPr>
        </p:nvSpPr>
        <p:spPr>
          <a:xfrm>
            <a:off x="2747482" y="1693220"/>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4" name="Google Shape;74;p16"/>
          <p:cNvSpPr>
            <a:spLocks noGrp="1"/>
          </p:cNvSpPr>
          <p:nvPr>
            <p:ph type="pic" idx="4"/>
          </p:nvPr>
        </p:nvSpPr>
        <p:spPr>
          <a:xfrm>
            <a:off x="4628784" y="1693220"/>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5" name="Google Shape;75;p16"/>
          <p:cNvSpPr>
            <a:spLocks noGrp="1"/>
          </p:cNvSpPr>
          <p:nvPr>
            <p:ph type="pic" idx="5"/>
          </p:nvPr>
        </p:nvSpPr>
        <p:spPr>
          <a:xfrm>
            <a:off x="6510087" y="1693220"/>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6" name="Google Shape;76;p16"/>
          <p:cNvSpPr>
            <a:spLocks noGrp="1"/>
          </p:cNvSpPr>
          <p:nvPr>
            <p:ph type="pic" idx="6"/>
          </p:nvPr>
        </p:nvSpPr>
        <p:spPr>
          <a:xfrm>
            <a:off x="866180" y="2935527"/>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7" name="Google Shape;77;p16"/>
          <p:cNvSpPr>
            <a:spLocks noGrp="1"/>
          </p:cNvSpPr>
          <p:nvPr>
            <p:ph type="pic" idx="7"/>
          </p:nvPr>
        </p:nvSpPr>
        <p:spPr>
          <a:xfrm>
            <a:off x="2747482" y="2935527"/>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8" name="Google Shape;78;p16"/>
          <p:cNvSpPr>
            <a:spLocks noGrp="1"/>
          </p:cNvSpPr>
          <p:nvPr>
            <p:ph type="pic" idx="8"/>
          </p:nvPr>
        </p:nvSpPr>
        <p:spPr>
          <a:xfrm>
            <a:off x="4628784" y="2935527"/>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79" name="Google Shape;79;p16"/>
          <p:cNvSpPr>
            <a:spLocks noGrp="1"/>
          </p:cNvSpPr>
          <p:nvPr>
            <p:ph type="pic" idx="9"/>
          </p:nvPr>
        </p:nvSpPr>
        <p:spPr>
          <a:xfrm>
            <a:off x="6510087" y="2935527"/>
            <a:ext cx="1829700" cy="1202700"/>
          </a:xfrm>
          <a:prstGeom prst="roundRect">
            <a:avLst>
              <a:gd name="adj" fmla="val 3441"/>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1143000" y="842181"/>
            <a:ext cx="6858000" cy="1790700"/>
          </a:xfrm>
          <a:prstGeom prst="rect">
            <a:avLst/>
          </a:prstGeom>
          <a:noFill/>
          <a:ln>
            <a:noFill/>
          </a:ln>
        </p:spPr>
        <p:txBody>
          <a:bodyPr spcFirstLastPara="1" wrap="square" lIns="58925" tIns="58925" rIns="58925" bIns="58925" anchor="b" anchorCtr="0">
            <a:noAutofit/>
          </a:bodyPr>
          <a:lstStyle>
            <a:lvl1pPr marR="0" lvl="0" algn="ctr" rtl="0">
              <a:spcBef>
                <a:spcPts val="0"/>
              </a:spcBef>
              <a:spcAft>
                <a:spcPts val="0"/>
              </a:spcAft>
              <a:buSzPts val="900"/>
              <a:buNone/>
              <a:defRPr sz="39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82" name="Google Shape;82;p17"/>
          <p:cNvSpPr txBox="1">
            <a:spLocks noGrp="1"/>
          </p:cNvSpPr>
          <p:nvPr>
            <p:ph type="subTitle" idx="1"/>
          </p:nvPr>
        </p:nvSpPr>
        <p:spPr>
          <a:xfrm>
            <a:off x="1143000" y="2701510"/>
            <a:ext cx="6858000" cy="1241700"/>
          </a:xfrm>
          <a:prstGeom prst="rect">
            <a:avLst/>
          </a:prstGeom>
          <a:noFill/>
          <a:ln>
            <a:noFill/>
          </a:ln>
        </p:spPr>
        <p:txBody>
          <a:bodyPr spcFirstLastPara="1" wrap="square" lIns="58925" tIns="58925" rIns="58925" bIns="58925" anchor="t" anchorCtr="0">
            <a:noAutofit/>
          </a:bodyPr>
          <a:lstStyle>
            <a:lvl1pPr marR="0" lvl="0" algn="ctr" rtl="0">
              <a:spcBef>
                <a:spcPts val="2300"/>
              </a:spcBef>
              <a:spcAft>
                <a:spcPts val="0"/>
              </a:spcAft>
              <a:buClr>
                <a:srgbClr val="525860"/>
              </a:buClr>
              <a:buSzPts val="1200"/>
              <a:buFont typeface="Roboto"/>
              <a:buNone/>
              <a:defRPr sz="1500" b="0" i="0" u="none" strike="noStrike" cap="none">
                <a:solidFill>
                  <a:srgbClr val="525860"/>
                </a:solidFill>
                <a:latin typeface="Roboto"/>
                <a:ea typeface="Roboto"/>
                <a:cs typeface="Roboto"/>
                <a:sym typeface="Roboto"/>
              </a:defRPr>
            </a:lvl1pPr>
            <a:lvl2pPr marR="0" lvl="1" algn="ctr" rtl="0">
              <a:spcBef>
                <a:spcPts val="2300"/>
              </a:spcBef>
              <a:spcAft>
                <a:spcPts val="0"/>
              </a:spcAft>
              <a:buClr>
                <a:srgbClr val="525860"/>
              </a:buClr>
              <a:buSzPts val="1000"/>
              <a:buFont typeface="Roboto"/>
              <a:buNone/>
              <a:defRPr sz="1300" b="0" i="0" u="none" strike="noStrike" cap="none">
                <a:solidFill>
                  <a:srgbClr val="525860"/>
                </a:solidFill>
                <a:latin typeface="Roboto"/>
                <a:ea typeface="Roboto"/>
                <a:cs typeface="Roboto"/>
                <a:sym typeface="Roboto"/>
              </a:defRPr>
            </a:lvl2pPr>
            <a:lvl3pPr marR="0" lvl="2" algn="ctr" rtl="0">
              <a:spcBef>
                <a:spcPts val="2300"/>
              </a:spcBef>
              <a:spcAft>
                <a:spcPts val="0"/>
              </a:spcAft>
              <a:buClr>
                <a:srgbClr val="525860"/>
              </a:buClr>
              <a:buSzPts val="900"/>
              <a:buFont typeface="Roboto"/>
              <a:buNone/>
              <a:defRPr sz="1200" b="0" i="0" u="none" strike="noStrike" cap="none">
                <a:solidFill>
                  <a:srgbClr val="525860"/>
                </a:solidFill>
                <a:latin typeface="Roboto"/>
                <a:ea typeface="Roboto"/>
                <a:cs typeface="Roboto"/>
                <a:sym typeface="Roboto"/>
              </a:defRPr>
            </a:lvl3pPr>
            <a:lvl4pPr marR="0" lvl="3" algn="ctr"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4pPr>
            <a:lvl5pPr marR="0" lvl="4" algn="ctr"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5pPr>
            <a:lvl6pPr marR="0" lvl="5" algn="ctr"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6pPr>
            <a:lvl7pPr marR="0" lvl="6" algn="ctr"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7pPr>
            <a:lvl8pPr marR="0" lvl="7" algn="ctr"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8pPr>
            <a:lvl9pPr marR="0" lvl="8" algn="ctr"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9pPr>
          </a:lstStyle>
          <a:p>
            <a:endParaRPr/>
          </a:p>
        </p:txBody>
      </p:sp>
      <p:sp>
        <p:nvSpPr>
          <p:cNvPr id="83" name="Google Shape;83;p17"/>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623962" y="1282526"/>
            <a:ext cx="7887300" cy="2139000"/>
          </a:xfrm>
          <a:prstGeom prst="rect">
            <a:avLst/>
          </a:prstGeom>
          <a:noFill/>
          <a:ln>
            <a:noFill/>
          </a:ln>
        </p:spPr>
        <p:txBody>
          <a:bodyPr spcFirstLastPara="1" wrap="square" lIns="58925" tIns="58925" rIns="58925" bIns="58925" anchor="b" anchorCtr="0">
            <a:noAutofit/>
          </a:bodyPr>
          <a:lstStyle>
            <a:lvl1pPr marR="0" lvl="0" algn="l" rtl="0">
              <a:spcBef>
                <a:spcPts val="0"/>
              </a:spcBef>
              <a:spcAft>
                <a:spcPts val="0"/>
              </a:spcAft>
              <a:buSzPts val="900"/>
              <a:buNone/>
              <a:defRPr sz="39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86" name="Google Shape;86;p18"/>
          <p:cNvSpPr txBox="1">
            <a:spLocks noGrp="1"/>
          </p:cNvSpPr>
          <p:nvPr>
            <p:ph type="body" idx="1"/>
          </p:nvPr>
        </p:nvSpPr>
        <p:spPr>
          <a:xfrm>
            <a:off x="623962" y="3442395"/>
            <a:ext cx="7887300" cy="1125000"/>
          </a:xfrm>
          <a:prstGeom prst="rect">
            <a:avLst/>
          </a:prstGeom>
          <a:noFill/>
          <a:ln>
            <a:noFill/>
          </a:ln>
        </p:spPr>
        <p:txBody>
          <a:bodyPr spcFirstLastPara="1" wrap="square" lIns="58925" tIns="58925" rIns="58925" bIns="58925" anchor="t" anchorCtr="0">
            <a:noAutofit/>
          </a:bodyPr>
          <a:lstStyle>
            <a:lvl1pPr marL="457200" marR="0" lvl="0" indent="-228600" algn="l" rtl="0">
              <a:spcBef>
                <a:spcPts val="2300"/>
              </a:spcBef>
              <a:spcAft>
                <a:spcPts val="0"/>
              </a:spcAft>
              <a:buClr>
                <a:srgbClr val="525860"/>
              </a:buClr>
              <a:buSzPts val="1200"/>
              <a:buFont typeface="Roboto"/>
              <a:buNone/>
              <a:defRPr sz="1500" b="0" i="0" u="none" strike="noStrike" cap="none">
                <a:solidFill>
                  <a:srgbClr val="525860"/>
                </a:solidFill>
                <a:latin typeface="Roboto"/>
                <a:ea typeface="Roboto"/>
                <a:cs typeface="Roboto"/>
                <a:sym typeface="Roboto"/>
              </a:defRPr>
            </a:lvl1pPr>
            <a:lvl2pPr marL="914400" marR="0" lvl="1" indent="-228600" algn="l" rtl="0">
              <a:spcBef>
                <a:spcPts val="2300"/>
              </a:spcBef>
              <a:spcAft>
                <a:spcPts val="0"/>
              </a:spcAft>
              <a:buClr>
                <a:srgbClr val="525860"/>
              </a:buClr>
              <a:buSzPts val="1000"/>
              <a:buFont typeface="Roboto"/>
              <a:buNone/>
              <a:defRPr sz="1300" b="0" i="0" u="none" strike="noStrike" cap="none">
                <a:solidFill>
                  <a:srgbClr val="525860"/>
                </a:solidFill>
                <a:latin typeface="Roboto"/>
                <a:ea typeface="Roboto"/>
                <a:cs typeface="Roboto"/>
                <a:sym typeface="Roboto"/>
              </a:defRPr>
            </a:lvl2pPr>
            <a:lvl3pPr marL="1371600" marR="0" lvl="2" indent="-228600" algn="l" rtl="0">
              <a:spcBef>
                <a:spcPts val="2300"/>
              </a:spcBef>
              <a:spcAft>
                <a:spcPts val="0"/>
              </a:spcAft>
              <a:buClr>
                <a:srgbClr val="525860"/>
              </a:buClr>
              <a:buSzPts val="900"/>
              <a:buFont typeface="Roboto"/>
              <a:buNone/>
              <a:defRPr sz="1200" b="0" i="0" u="none" strike="noStrike" cap="none">
                <a:solidFill>
                  <a:srgbClr val="525860"/>
                </a:solidFill>
                <a:latin typeface="Roboto"/>
                <a:ea typeface="Roboto"/>
                <a:cs typeface="Roboto"/>
                <a:sym typeface="Roboto"/>
              </a:defRPr>
            </a:lvl3pPr>
            <a:lvl4pPr marL="1828800" marR="0" lvl="3" indent="-228600" algn="l"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4pPr>
            <a:lvl5pPr marL="2286000" marR="0" lvl="4" indent="-228600" algn="l"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5pPr>
            <a:lvl6pPr marL="2743200" marR="0" lvl="5" indent="-228600" algn="l"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6pPr>
            <a:lvl7pPr marL="3200400" marR="0" lvl="6" indent="-228600" algn="l"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7pPr>
            <a:lvl8pPr marL="3657600" marR="0" lvl="7" indent="-228600" algn="l"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8pPr>
            <a:lvl9pPr marL="4114800" marR="0" lvl="8" indent="-228600" algn="l" rtl="0">
              <a:lnSpc>
                <a:spcPct val="90000"/>
              </a:lnSpc>
              <a:spcBef>
                <a:spcPts val="300"/>
              </a:spcBef>
              <a:spcAft>
                <a:spcPts val="0"/>
              </a:spcAft>
              <a:buClr>
                <a:schemeClr val="lt1"/>
              </a:buClr>
              <a:buSzPts val="1000"/>
              <a:buFont typeface="Arial"/>
              <a:buNone/>
              <a:defRPr sz="1000" b="0" i="0" u="none" strike="noStrike" cap="none">
                <a:solidFill>
                  <a:schemeClr val="lt1"/>
                </a:solidFill>
                <a:latin typeface="Roboto"/>
                <a:ea typeface="Roboto"/>
                <a:cs typeface="Roboto"/>
                <a:sym typeface="Roboto"/>
              </a:defRPr>
            </a:lvl9pPr>
          </a:lstStyle>
          <a:p>
            <a:endParaRPr/>
          </a:p>
        </p:txBody>
      </p:sp>
      <p:sp>
        <p:nvSpPr>
          <p:cNvPr id="87" name="Google Shape;87;p18"/>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62769" y="420253"/>
            <a:ext cx="8218800" cy="4461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90" name="Google Shape;90;p19"/>
          <p:cNvSpPr txBox="1">
            <a:spLocks noGrp="1"/>
          </p:cNvSpPr>
          <p:nvPr>
            <p:ph type="body" idx="1"/>
          </p:nvPr>
        </p:nvSpPr>
        <p:spPr>
          <a:xfrm>
            <a:off x="890736" y="1176208"/>
            <a:ext cx="3739200" cy="26319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91" name="Google Shape;91;p19"/>
          <p:cNvSpPr txBox="1">
            <a:spLocks noGrp="1"/>
          </p:cNvSpPr>
          <p:nvPr>
            <p:ph type="body" idx="2"/>
          </p:nvPr>
        </p:nvSpPr>
        <p:spPr>
          <a:xfrm>
            <a:off x="4737199" y="1176208"/>
            <a:ext cx="3739200" cy="26319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92" name="Google Shape;92;p19"/>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29543" y="273751"/>
            <a:ext cx="7887300" cy="9945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95" name="Google Shape;95;p20"/>
          <p:cNvSpPr txBox="1">
            <a:spLocks noGrp="1"/>
          </p:cNvSpPr>
          <p:nvPr>
            <p:ph type="body" idx="1"/>
          </p:nvPr>
        </p:nvSpPr>
        <p:spPr>
          <a:xfrm>
            <a:off x="629543" y="1260760"/>
            <a:ext cx="3868800" cy="617700"/>
          </a:xfrm>
          <a:prstGeom prst="rect">
            <a:avLst/>
          </a:prstGeom>
          <a:noFill/>
          <a:ln>
            <a:noFill/>
          </a:ln>
        </p:spPr>
        <p:txBody>
          <a:bodyPr spcFirstLastPara="1" wrap="square" lIns="58925" tIns="58925" rIns="58925" bIns="58925" anchor="b" anchorCtr="0">
            <a:noAutofit/>
          </a:bodyPr>
          <a:lstStyle>
            <a:lvl1pPr marL="457200" marR="0" lvl="0" indent="-228600" algn="l" rtl="0">
              <a:spcBef>
                <a:spcPts val="2300"/>
              </a:spcBef>
              <a:spcAft>
                <a:spcPts val="0"/>
              </a:spcAft>
              <a:buClr>
                <a:srgbClr val="525860"/>
              </a:buClr>
              <a:buSzPts val="1200"/>
              <a:buFont typeface="Roboto"/>
              <a:buNone/>
              <a:defRPr sz="1500" b="1" i="0" u="none" strike="noStrike" cap="none">
                <a:solidFill>
                  <a:srgbClr val="525860"/>
                </a:solidFill>
                <a:latin typeface="Roboto"/>
                <a:ea typeface="Roboto"/>
                <a:cs typeface="Roboto"/>
                <a:sym typeface="Roboto"/>
              </a:defRPr>
            </a:lvl1pPr>
            <a:lvl2pPr marL="914400" marR="0" lvl="1" indent="-228600" algn="l" rtl="0">
              <a:spcBef>
                <a:spcPts val="2300"/>
              </a:spcBef>
              <a:spcAft>
                <a:spcPts val="0"/>
              </a:spcAft>
              <a:buClr>
                <a:srgbClr val="525860"/>
              </a:buClr>
              <a:buSzPts val="1000"/>
              <a:buFont typeface="Roboto"/>
              <a:buNone/>
              <a:defRPr sz="1300" b="1" i="0" u="none" strike="noStrike" cap="none">
                <a:solidFill>
                  <a:srgbClr val="525860"/>
                </a:solidFill>
                <a:latin typeface="Roboto"/>
                <a:ea typeface="Roboto"/>
                <a:cs typeface="Roboto"/>
                <a:sym typeface="Roboto"/>
              </a:defRPr>
            </a:lvl2pPr>
            <a:lvl3pPr marL="1371600" marR="0" lvl="2" indent="-228600" algn="l" rtl="0">
              <a:spcBef>
                <a:spcPts val="2300"/>
              </a:spcBef>
              <a:spcAft>
                <a:spcPts val="0"/>
              </a:spcAft>
              <a:buClr>
                <a:srgbClr val="525860"/>
              </a:buClr>
              <a:buSzPts val="900"/>
              <a:buFont typeface="Roboto"/>
              <a:buNone/>
              <a:defRPr sz="1200" b="1" i="0" u="none" strike="noStrike" cap="none">
                <a:solidFill>
                  <a:srgbClr val="525860"/>
                </a:solidFill>
                <a:latin typeface="Roboto"/>
                <a:ea typeface="Roboto"/>
                <a:cs typeface="Roboto"/>
                <a:sym typeface="Roboto"/>
              </a:defRPr>
            </a:lvl3pPr>
            <a:lvl4pPr marL="1828800" marR="0" lvl="3" indent="-228600" algn="l" rtl="0">
              <a:spcBef>
                <a:spcPts val="2300"/>
              </a:spcBef>
              <a:spcAft>
                <a:spcPts val="0"/>
              </a:spcAft>
              <a:buClr>
                <a:srgbClr val="525860"/>
              </a:buClr>
              <a:buSzPts val="800"/>
              <a:buFont typeface="Roboto"/>
              <a:buNone/>
              <a:defRPr sz="1000" b="1" i="0" u="none" strike="noStrike" cap="none">
                <a:solidFill>
                  <a:srgbClr val="525860"/>
                </a:solidFill>
                <a:latin typeface="Roboto"/>
                <a:ea typeface="Roboto"/>
                <a:cs typeface="Roboto"/>
                <a:sym typeface="Roboto"/>
              </a:defRPr>
            </a:lvl4pPr>
            <a:lvl5pPr marL="2286000" marR="0" lvl="4" indent="-228600" algn="l" rtl="0">
              <a:spcBef>
                <a:spcPts val="2300"/>
              </a:spcBef>
              <a:spcAft>
                <a:spcPts val="0"/>
              </a:spcAft>
              <a:buClr>
                <a:srgbClr val="525860"/>
              </a:buClr>
              <a:buSzPts val="800"/>
              <a:buFont typeface="Roboto"/>
              <a:buNone/>
              <a:defRPr sz="1000" b="1" i="0" u="none" strike="noStrike" cap="none">
                <a:solidFill>
                  <a:srgbClr val="525860"/>
                </a:solidFill>
                <a:latin typeface="Roboto"/>
                <a:ea typeface="Roboto"/>
                <a:cs typeface="Roboto"/>
                <a:sym typeface="Roboto"/>
              </a:defRPr>
            </a:lvl5pPr>
            <a:lvl6pPr marL="2743200" marR="0" lvl="5"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6pPr>
            <a:lvl7pPr marL="3200400" marR="0" lvl="6"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7pPr>
            <a:lvl8pPr marL="3657600" marR="0" lvl="7"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8pPr>
            <a:lvl9pPr marL="4114800" marR="0" lvl="8"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9pPr>
          </a:lstStyle>
          <a:p>
            <a:endParaRPr/>
          </a:p>
        </p:txBody>
      </p:sp>
      <p:sp>
        <p:nvSpPr>
          <p:cNvPr id="96" name="Google Shape;96;p20"/>
          <p:cNvSpPr txBox="1">
            <a:spLocks noGrp="1"/>
          </p:cNvSpPr>
          <p:nvPr>
            <p:ph type="body" idx="2"/>
          </p:nvPr>
        </p:nvSpPr>
        <p:spPr>
          <a:xfrm>
            <a:off x="629543" y="1878583"/>
            <a:ext cx="3868800" cy="27636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97" name="Google Shape;97;p20"/>
          <p:cNvSpPr txBox="1">
            <a:spLocks noGrp="1"/>
          </p:cNvSpPr>
          <p:nvPr>
            <p:ph type="body" idx="3"/>
          </p:nvPr>
        </p:nvSpPr>
        <p:spPr>
          <a:xfrm>
            <a:off x="4628927" y="1260760"/>
            <a:ext cx="3887700" cy="617700"/>
          </a:xfrm>
          <a:prstGeom prst="rect">
            <a:avLst/>
          </a:prstGeom>
          <a:noFill/>
          <a:ln>
            <a:noFill/>
          </a:ln>
        </p:spPr>
        <p:txBody>
          <a:bodyPr spcFirstLastPara="1" wrap="square" lIns="58925" tIns="58925" rIns="58925" bIns="58925" anchor="b" anchorCtr="0">
            <a:noAutofit/>
          </a:bodyPr>
          <a:lstStyle>
            <a:lvl1pPr marL="457200" marR="0" lvl="0" indent="-228600" algn="l" rtl="0">
              <a:spcBef>
                <a:spcPts val="2300"/>
              </a:spcBef>
              <a:spcAft>
                <a:spcPts val="0"/>
              </a:spcAft>
              <a:buClr>
                <a:srgbClr val="525860"/>
              </a:buClr>
              <a:buSzPts val="1200"/>
              <a:buFont typeface="Roboto"/>
              <a:buNone/>
              <a:defRPr sz="1500" b="1" i="0" u="none" strike="noStrike" cap="none">
                <a:solidFill>
                  <a:srgbClr val="525860"/>
                </a:solidFill>
                <a:latin typeface="Roboto"/>
                <a:ea typeface="Roboto"/>
                <a:cs typeface="Roboto"/>
                <a:sym typeface="Roboto"/>
              </a:defRPr>
            </a:lvl1pPr>
            <a:lvl2pPr marL="914400" marR="0" lvl="1" indent="-228600" algn="l" rtl="0">
              <a:spcBef>
                <a:spcPts val="2300"/>
              </a:spcBef>
              <a:spcAft>
                <a:spcPts val="0"/>
              </a:spcAft>
              <a:buClr>
                <a:srgbClr val="525860"/>
              </a:buClr>
              <a:buSzPts val="1000"/>
              <a:buFont typeface="Roboto"/>
              <a:buNone/>
              <a:defRPr sz="1300" b="1" i="0" u="none" strike="noStrike" cap="none">
                <a:solidFill>
                  <a:srgbClr val="525860"/>
                </a:solidFill>
                <a:latin typeface="Roboto"/>
                <a:ea typeface="Roboto"/>
                <a:cs typeface="Roboto"/>
                <a:sym typeface="Roboto"/>
              </a:defRPr>
            </a:lvl2pPr>
            <a:lvl3pPr marL="1371600" marR="0" lvl="2" indent="-228600" algn="l" rtl="0">
              <a:spcBef>
                <a:spcPts val="2300"/>
              </a:spcBef>
              <a:spcAft>
                <a:spcPts val="0"/>
              </a:spcAft>
              <a:buClr>
                <a:srgbClr val="525860"/>
              </a:buClr>
              <a:buSzPts val="900"/>
              <a:buFont typeface="Roboto"/>
              <a:buNone/>
              <a:defRPr sz="1200" b="1" i="0" u="none" strike="noStrike" cap="none">
                <a:solidFill>
                  <a:srgbClr val="525860"/>
                </a:solidFill>
                <a:latin typeface="Roboto"/>
                <a:ea typeface="Roboto"/>
                <a:cs typeface="Roboto"/>
                <a:sym typeface="Roboto"/>
              </a:defRPr>
            </a:lvl3pPr>
            <a:lvl4pPr marL="1828800" marR="0" lvl="3" indent="-228600" algn="l" rtl="0">
              <a:spcBef>
                <a:spcPts val="2300"/>
              </a:spcBef>
              <a:spcAft>
                <a:spcPts val="0"/>
              </a:spcAft>
              <a:buClr>
                <a:srgbClr val="525860"/>
              </a:buClr>
              <a:buSzPts val="800"/>
              <a:buFont typeface="Roboto"/>
              <a:buNone/>
              <a:defRPr sz="1000" b="1" i="0" u="none" strike="noStrike" cap="none">
                <a:solidFill>
                  <a:srgbClr val="525860"/>
                </a:solidFill>
                <a:latin typeface="Roboto"/>
                <a:ea typeface="Roboto"/>
                <a:cs typeface="Roboto"/>
                <a:sym typeface="Roboto"/>
              </a:defRPr>
            </a:lvl4pPr>
            <a:lvl5pPr marL="2286000" marR="0" lvl="4" indent="-228600" algn="l" rtl="0">
              <a:spcBef>
                <a:spcPts val="2300"/>
              </a:spcBef>
              <a:spcAft>
                <a:spcPts val="0"/>
              </a:spcAft>
              <a:buClr>
                <a:srgbClr val="525860"/>
              </a:buClr>
              <a:buSzPts val="800"/>
              <a:buFont typeface="Roboto"/>
              <a:buNone/>
              <a:defRPr sz="1000" b="1" i="0" u="none" strike="noStrike" cap="none">
                <a:solidFill>
                  <a:srgbClr val="525860"/>
                </a:solidFill>
                <a:latin typeface="Roboto"/>
                <a:ea typeface="Roboto"/>
                <a:cs typeface="Roboto"/>
                <a:sym typeface="Roboto"/>
              </a:defRPr>
            </a:lvl5pPr>
            <a:lvl6pPr marL="2743200" marR="0" lvl="5"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6pPr>
            <a:lvl7pPr marL="3200400" marR="0" lvl="6"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7pPr>
            <a:lvl8pPr marL="3657600" marR="0" lvl="7"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8pPr>
            <a:lvl9pPr marL="4114800" marR="0" lvl="8" indent="-228600" algn="l" rtl="0">
              <a:lnSpc>
                <a:spcPct val="90000"/>
              </a:lnSpc>
              <a:spcBef>
                <a:spcPts val="300"/>
              </a:spcBef>
              <a:spcAft>
                <a:spcPts val="0"/>
              </a:spcAft>
              <a:buClr>
                <a:schemeClr val="lt1"/>
              </a:buClr>
              <a:buSzPts val="1000"/>
              <a:buFont typeface="Arial"/>
              <a:buNone/>
              <a:defRPr sz="1000" b="1" i="0" u="none" strike="noStrike" cap="none">
                <a:solidFill>
                  <a:schemeClr val="lt1"/>
                </a:solidFill>
                <a:latin typeface="Roboto"/>
                <a:ea typeface="Roboto"/>
                <a:cs typeface="Roboto"/>
                <a:sym typeface="Roboto"/>
              </a:defRPr>
            </a:lvl9pPr>
          </a:lstStyle>
          <a:p>
            <a:endParaRPr/>
          </a:p>
        </p:txBody>
      </p:sp>
      <p:sp>
        <p:nvSpPr>
          <p:cNvPr id="98" name="Google Shape;98;p20"/>
          <p:cNvSpPr txBox="1">
            <a:spLocks noGrp="1"/>
          </p:cNvSpPr>
          <p:nvPr>
            <p:ph type="body" idx="4"/>
          </p:nvPr>
        </p:nvSpPr>
        <p:spPr>
          <a:xfrm>
            <a:off x="4628927" y="1878583"/>
            <a:ext cx="3887700" cy="27636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sp>
        <p:nvSpPr>
          <p:cNvPr id="99" name="Google Shape;99;p20"/>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29543" y="343235"/>
            <a:ext cx="2949000" cy="1199700"/>
          </a:xfrm>
          <a:prstGeom prst="rect">
            <a:avLst/>
          </a:prstGeom>
          <a:noFill/>
          <a:ln>
            <a:noFill/>
          </a:ln>
        </p:spPr>
        <p:txBody>
          <a:bodyPr spcFirstLastPara="1" wrap="square" lIns="58925" tIns="58925" rIns="58925" bIns="58925" anchor="b" anchorCtr="0">
            <a:noAutofit/>
          </a:bodyPr>
          <a:lstStyle>
            <a:lvl1pPr marR="0" lvl="0" algn="l" rtl="0">
              <a:spcBef>
                <a:spcPts val="0"/>
              </a:spcBef>
              <a:spcAft>
                <a:spcPts val="0"/>
              </a:spcAft>
              <a:buSzPts val="900"/>
              <a:buNone/>
              <a:defRPr sz="21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107" name="Google Shape;107;p23"/>
          <p:cNvSpPr txBox="1">
            <a:spLocks noGrp="1"/>
          </p:cNvSpPr>
          <p:nvPr>
            <p:ph type="body" idx="1"/>
          </p:nvPr>
        </p:nvSpPr>
        <p:spPr>
          <a:xfrm>
            <a:off x="3887763" y="740885"/>
            <a:ext cx="4629000" cy="3654900"/>
          </a:xfrm>
          <a:prstGeom prst="rect">
            <a:avLst/>
          </a:prstGeom>
          <a:noFill/>
          <a:ln>
            <a:noFill/>
          </a:ln>
        </p:spPr>
        <p:txBody>
          <a:bodyPr spcFirstLastPara="1" wrap="square" lIns="58925" tIns="58925" rIns="58925" bIns="58925" anchor="t" anchorCtr="0">
            <a:noAutofit/>
          </a:bodyPr>
          <a:lstStyle>
            <a:lvl1pPr marL="457200" marR="0" lvl="0" indent="-323850" algn="l" rtl="0">
              <a:spcBef>
                <a:spcPts val="2300"/>
              </a:spcBef>
              <a:spcAft>
                <a:spcPts val="0"/>
              </a:spcAft>
              <a:buClr>
                <a:srgbClr val="525860"/>
              </a:buClr>
              <a:buSzPts val="1500"/>
              <a:buFont typeface="Roboto"/>
              <a:buChar char="•"/>
              <a:defRPr sz="2100" b="0" i="0" u="none" strike="noStrike" cap="none">
                <a:solidFill>
                  <a:srgbClr val="525860"/>
                </a:solidFill>
                <a:latin typeface="Roboto"/>
                <a:ea typeface="Roboto"/>
                <a:cs typeface="Roboto"/>
                <a:sym typeface="Roboto"/>
              </a:defRPr>
            </a:lvl1pPr>
            <a:lvl2pPr marL="914400" marR="0" lvl="1" indent="-317500" algn="l" rtl="0">
              <a:spcBef>
                <a:spcPts val="2300"/>
              </a:spcBef>
              <a:spcAft>
                <a:spcPts val="0"/>
              </a:spcAft>
              <a:buClr>
                <a:srgbClr val="525860"/>
              </a:buClr>
              <a:buSzPts val="1400"/>
              <a:buFont typeface="Roboto"/>
              <a:buChar char="•"/>
              <a:defRPr sz="1800" b="0" i="0" u="none" strike="noStrike" cap="none">
                <a:solidFill>
                  <a:srgbClr val="525860"/>
                </a:solidFill>
                <a:latin typeface="Roboto"/>
                <a:ea typeface="Roboto"/>
                <a:cs typeface="Roboto"/>
                <a:sym typeface="Roboto"/>
              </a:defRPr>
            </a:lvl2pPr>
            <a:lvl3pPr marL="1371600" marR="0" lvl="2" indent="-304800" algn="l" rtl="0">
              <a:spcBef>
                <a:spcPts val="2300"/>
              </a:spcBef>
              <a:spcAft>
                <a:spcPts val="0"/>
              </a:spcAft>
              <a:buClr>
                <a:srgbClr val="525860"/>
              </a:buClr>
              <a:buSzPts val="1200"/>
              <a:buFont typeface="Roboto"/>
              <a:buChar char="•"/>
              <a:defRPr sz="1500" b="0" i="0" u="none" strike="noStrike" cap="none">
                <a:solidFill>
                  <a:srgbClr val="525860"/>
                </a:solidFill>
                <a:latin typeface="Roboto"/>
                <a:ea typeface="Roboto"/>
                <a:cs typeface="Roboto"/>
                <a:sym typeface="Roboto"/>
              </a:defRPr>
            </a:lvl3pPr>
            <a:lvl4pPr marL="1828800" marR="0" lvl="3" indent="-292100" algn="l" rtl="0">
              <a:spcBef>
                <a:spcPts val="2300"/>
              </a:spcBef>
              <a:spcAft>
                <a:spcPts val="0"/>
              </a:spcAft>
              <a:buClr>
                <a:srgbClr val="525860"/>
              </a:buClr>
              <a:buSzPts val="1000"/>
              <a:buFont typeface="Roboto"/>
              <a:buChar char="•"/>
              <a:defRPr sz="1300" b="0" i="0" u="none" strike="noStrike" cap="none">
                <a:solidFill>
                  <a:srgbClr val="525860"/>
                </a:solidFill>
                <a:latin typeface="Roboto"/>
                <a:ea typeface="Roboto"/>
                <a:cs typeface="Roboto"/>
                <a:sym typeface="Roboto"/>
              </a:defRPr>
            </a:lvl4pPr>
            <a:lvl5pPr marL="2286000" marR="0" lvl="4" indent="-292100" algn="l" rtl="0">
              <a:spcBef>
                <a:spcPts val="2300"/>
              </a:spcBef>
              <a:spcAft>
                <a:spcPts val="0"/>
              </a:spcAft>
              <a:buClr>
                <a:srgbClr val="525860"/>
              </a:buClr>
              <a:buSzPts val="1000"/>
              <a:buFont typeface="Roboto"/>
              <a:buChar char="•"/>
              <a:defRPr sz="1300" b="0" i="0" u="none" strike="noStrike" cap="none">
                <a:solidFill>
                  <a:srgbClr val="525860"/>
                </a:solidFill>
                <a:latin typeface="Roboto"/>
                <a:ea typeface="Roboto"/>
                <a:cs typeface="Roboto"/>
                <a:sym typeface="Roboto"/>
              </a:defRPr>
            </a:lvl5pPr>
            <a:lvl6pPr marL="2743200" marR="0" lvl="5" indent="-311150" algn="l" rtl="0">
              <a:lnSpc>
                <a:spcPct val="90000"/>
              </a:lnSpc>
              <a:spcBef>
                <a:spcPts val="300"/>
              </a:spcBef>
              <a:spcAft>
                <a:spcPts val="0"/>
              </a:spcAft>
              <a:buClr>
                <a:schemeClr val="lt1"/>
              </a:buClr>
              <a:buSzPts val="1300"/>
              <a:buFont typeface="Arial"/>
              <a:buChar char="•"/>
              <a:defRPr sz="1300" b="0" i="0" u="none" strike="noStrike" cap="none">
                <a:solidFill>
                  <a:schemeClr val="lt1"/>
                </a:solidFill>
                <a:latin typeface="Roboto"/>
                <a:ea typeface="Roboto"/>
                <a:cs typeface="Roboto"/>
                <a:sym typeface="Roboto"/>
              </a:defRPr>
            </a:lvl6pPr>
            <a:lvl7pPr marL="3200400" marR="0" lvl="6" indent="-311150" algn="l" rtl="0">
              <a:lnSpc>
                <a:spcPct val="90000"/>
              </a:lnSpc>
              <a:spcBef>
                <a:spcPts val="300"/>
              </a:spcBef>
              <a:spcAft>
                <a:spcPts val="0"/>
              </a:spcAft>
              <a:buClr>
                <a:schemeClr val="lt1"/>
              </a:buClr>
              <a:buSzPts val="1300"/>
              <a:buFont typeface="Arial"/>
              <a:buChar char="•"/>
              <a:defRPr sz="1300" b="0" i="0" u="none" strike="noStrike" cap="none">
                <a:solidFill>
                  <a:schemeClr val="lt1"/>
                </a:solidFill>
                <a:latin typeface="Roboto"/>
                <a:ea typeface="Roboto"/>
                <a:cs typeface="Roboto"/>
                <a:sym typeface="Roboto"/>
              </a:defRPr>
            </a:lvl7pPr>
            <a:lvl8pPr marL="3657600" marR="0" lvl="7" indent="-311150" algn="l" rtl="0">
              <a:lnSpc>
                <a:spcPct val="90000"/>
              </a:lnSpc>
              <a:spcBef>
                <a:spcPts val="300"/>
              </a:spcBef>
              <a:spcAft>
                <a:spcPts val="0"/>
              </a:spcAft>
              <a:buClr>
                <a:schemeClr val="lt1"/>
              </a:buClr>
              <a:buSzPts val="1300"/>
              <a:buFont typeface="Arial"/>
              <a:buChar char="•"/>
              <a:defRPr sz="1300" b="0" i="0" u="none" strike="noStrike" cap="none">
                <a:solidFill>
                  <a:schemeClr val="lt1"/>
                </a:solidFill>
                <a:latin typeface="Roboto"/>
                <a:ea typeface="Roboto"/>
                <a:cs typeface="Roboto"/>
                <a:sym typeface="Roboto"/>
              </a:defRPr>
            </a:lvl8pPr>
            <a:lvl9pPr marL="4114800" marR="0" lvl="8" indent="-311150" algn="l" rtl="0">
              <a:lnSpc>
                <a:spcPct val="90000"/>
              </a:lnSpc>
              <a:spcBef>
                <a:spcPts val="300"/>
              </a:spcBef>
              <a:spcAft>
                <a:spcPts val="0"/>
              </a:spcAft>
              <a:buClr>
                <a:schemeClr val="lt1"/>
              </a:buClr>
              <a:buSzPts val="1300"/>
              <a:buFont typeface="Arial"/>
              <a:buChar char="•"/>
              <a:defRPr sz="1300" b="0" i="0" u="none" strike="noStrike" cap="none">
                <a:solidFill>
                  <a:schemeClr val="lt1"/>
                </a:solidFill>
                <a:latin typeface="Roboto"/>
                <a:ea typeface="Roboto"/>
                <a:cs typeface="Roboto"/>
                <a:sym typeface="Roboto"/>
              </a:defRPr>
            </a:lvl9pPr>
          </a:lstStyle>
          <a:p>
            <a:endParaRPr/>
          </a:p>
        </p:txBody>
      </p:sp>
      <p:sp>
        <p:nvSpPr>
          <p:cNvPr id="108" name="Google Shape;108;p23"/>
          <p:cNvSpPr txBox="1">
            <a:spLocks noGrp="1"/>
          </p:cNvSpPr>
          <p:nvPr>
            <p:ph type="body" idx="2"/>
          </p:nvPr>
        </p:nvSpPr>
        <p:spPr>
          <a:xfrm>
            <a:off x="629543" y="1542883"/>
            <a:ext cx="2949000" cy="2859000"/>
          </a:xfrm>
          <a:prstGeom prst="rect">
            <a:avLst/>
          </a:prstGeom>
          <a:noFill/>
          <a:ln>
            <a:noFill/>
          </a:ln>
        </p:spPr>
        <p:txBody>
          <a:bodyPr spcFirstLastPara="1" wrap="square" lIns="58925" tIns="58925" rIns="58925" bIns="58925" anchor="t" anchorCtr="0">
            <a:noAutofit/>
          </a:bodyPr>
          <a:lstStyle>
            <a:lvl1pPr marL="457200" marR="0" lvl="0" indent="-228600" algn="l"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1pPr>
            <a:lvl2pPr marL="914400" marR="0" lvl="1" indent="-228600" algn="l" rtl="0">
              <a:spcBef>
                <a:spcPts val="2300"/>
              </a:spcBef>
              <a:spcAft>
                <a:spcPts val="0"/>
              </a:spcAft>
              <a:buClr>
                <a:srgbClr val="525860"/>
              </a:buClr>
              <a:buSzPts val="700"/>
              <a:buFont typeface="Roboto"/>
              <a:buNone/>
              <a:defRPr sz="900" b="0" i="0" u="none" strike="noStrike" cap="none">
                <a:solidFill>
                  <a:srgbClr val="525860"/>
                </a:solidFill>
                <a:latin typeface="Roboto"/>
                <a:ea typeface="Roboto"/>
                <a:cs typeface="Roboto"/>
                <a:sym typeface="Roboto"/>
              </a:defRPr>
            </a:lvl2pPr>
            <a:lvl3pPr marL="1371600" marR="0" lvl="2" indent="-228600" algn="l" rtl="0">
              <a:spcBef>
                <a:spcPts val="2300"/>
              </a:spcBef>
              <a:spcAft>
                <a:spcPts val="0"/>
              </a:spcAft>
              <a:buClr>
                <a:srgbClr val="525860"/>
              </a:buClr>
              <a:buSzPts val="600"/>
              <a:buFont typeface="Roboto"/>
              <a:buNone/>
              <a:defRPr sz="800" b="0" i="0" u="none" strike="noStrike" cap="none">
                <a:solidFill>
                  <a:srgbClr val="525860"/>
                </a:solidFill>
                <a:latin typeface="Roboto"/>
                <a:ea typeface="Roboto"/>
                <a:cs typeface="Roboto"/>
                <a:sym typeface="Roboto"/>
              </a:defRPr>
            </a:lvl3pPr>
            <a:lvl4pPr marL="1828800" marR="0" lvl="3" indent="-228600" algn="l" rtl="0">
              <a:spcBef>
                <a:spcPts val="2300"/>
              </a:spcBef>
              <a:spcAft>
                <a:spcPts val="0"/>
              </a:spcAft>
              <a:buClr>
                <a:srgbClr val="525860"/>
              </a:buClr>
              <a:buSzPts val="500"/>
              <a:buFont typeface="Roboto"/>
              <a:buNone/>
              <a:defRPr sz="600" b="0" i="0" u="none" strike="noStrike" cap="none">
                <a:solidFill>
                  <a:srgbClr val="525860"/>
                </a:solidFill>
                <a:latin typeface="Roboto"/>
                <a:ea typeface="Roboto"/>
                <a:cs typeface="Roboto"/>
                <a:sym typeface="Roboto"/>
              </a:defRPr>
            </a:lvl4pPr>
            <a:lvl5pPr marL="2286000" marR="0" lvl="4" indent="-228600" algn="l" rtl="0">
              <a:spcBef>
                <a:spcPts val="2300"/>
              </a:spcBef>
              <a:spcAft>
                <a:spcPts val="0"/>
              </a:spcAft>
              <a:buClr>
                <a:srgbClr val="525860"/>
              </a:buClr>
              <a:buSzPts val="500"/>
              <a:buFont typeface="Roboto"/>
              <a:buNone/>
              <a:defRPr sz="600" b="0" i="0" u="none" strike="noStrike" cap="none">
                <a:solidFill>
                  <a:srgbClr val="525860"/>
                </a:solidFill>
                <a:latin typeface="Roboto"/>
                <a:ea typeface="Roboto"/>
                <a:cs typeface="Roboto"/>
                <a:sym typeface="Roboto"/>
              </a:defRPr>
            </a:lvl5pPr>
            <a:lvl6pPr marL="2743200" marR="0" lvl="5"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6pPr>
            <a:lvl7pPr marL="3200400" marR="0" lvl="6"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7pPr>
            <a:lvl8pPr marL="3657600" marR="0" lvl="7"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8pPr>
            <a:lvl9pPr marL="4114800" marR="0" lvl="8"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9pPr>
          </a:lstStyle>
          <a:p>
            <a:endParaRPr/>
          </a:p>
        </p:txBody>
      </p:sp>
      <p:sp>
        <p:nvSpPr>
          <p:cNvPr id="109" name="Google Shape;109;p23"/>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9543" y="343235"/>
            <a:ext cx="2949000" cy="1199700"/>
          </a:xfrm>
          <a:prstGeom prst="rect">
            <a:avLst/>
          </a:prstGeom>
          <a:noFill/>
          <a:ln>
            <a:noFill/>
          </a:ln>
        </p:spPr>
        <p:txBody>
          <a:bodyPr spcFirstLastPara="1" wrap="square" lIns="58925" tIns="58925" rIns="58925" bIns="58925" anchor="b" anchorCtr="0">
            <a:noAutofit/>
          </a:bodyPr>
          <a:lstStyle>
            <a:lvl1pPr marR="0" lvl="0" algn="l" rtl="0">
              <a:spcBef>
                <a:spcPts val="0"/>
              </a:spcBef>
              <a:spcAft>
                <a:spcPts val="0"/>
              </a:spcAft>
              <a:buSzPts val="900"/>
              <a:buNone/>
              <a:defRPr sz="21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112" name="Google Shape;112;p24"/>
          <p:cNvSpPr>
            <a:spLocks noGrp="1"/>
          </p:cNvSpPr>
          <p:nvPr>
            <p:ph type="pic" idx="2"/>
          </p:nvPr>
        </p:nvSpPr>
        <p:spPr>
          <a:xfrm>
            <a:off x="3887763" y="740885"/>
            <a:ext cx="4629000" cy="3654900"/>
          </a:xfrm>
          <a:prstGeom prst="rect">
            <a:avLst/>
          </a:prstGeom>
          <a:noFill/>
          <a:ln>
            <a:noFill/>
          </a:ln>
        </p:spPr>
        <p:txBody>
          <a:bodyPr spcFirstLastPara="1" wrap="square" lIns="58925" tIns="58925" rIns="58925" bIns="58925" anchor="t" anchorCtr="0">
            <a:noAutofit/>
          </a:bodyPr>
          <a:lstStyle>
            <a:lvl1pPr marR="0" lvl="0" algn="l" rtl="0">
              <a:spcBef>
                <a:spcPts val="2300"/>
              </a:spcBef>
              <a:spcAft>
                <a:spcPts val="0"/>
              </a:spcAft>
              <a:buClr>
                <a:srgbClr val="525860"/>
              </a:buClr>
              <a:buSzPts val="1500"/>
              <a:buFont typeface="Roboto"/>
              <a:buNone/>
              <a:defRPr sz="2100" b="0" i="0" u="none" strike="noStrike" cap="none">
                <a:solidFill>
                  <a:srgbClr val="525860"/>
                </a:solidFill>
                <a:latin typeface="Roboto"/>
                <a:ea typeface="Roboto"/>
                <a:cs typeface="Roboto"/>
                <a:sym typeface="Roboto"/>
              </a:defRPr>
            </a:lvl1pPr>
            <a:lvl2pPr marR="0" lvl="1" algn="l" rtl="0">
              <a:spcBef>
                <a:spcPts val="2300"/>
              </a:spcBef>
              <a:spcAft>
                <a:spcPts val="0"/>
              </a:spcAft>
              <a:buClr>
                <a:srgbClr val="525860"/>
              </a:buClr>
              <a:buSzPts val="1400"/>
              <a:buFont typeface="Roboto"/>
              <a:buNone/>
              <a:defRPr sz="1800" b="0" i="0" u="none" strike="noStrike" cap="none">
                <a:solidFill>
                  <a:srgbClr val="525860"/>
                </a:solidFill>
                <a:latin typeface="Roboto"/>
                <a:ea typeface="Roboto"/>
                <a:cs typeface="Roboto"/>
                <a:sym typeface="Roboto"/>
              </a:defRPr>
            </a:lvl2pPr>
            <a:lvl3pPr marR="0" lvl="2" algn="l" rtl="0">
              <a:spcBef>
                <a:spcPts val="2300"/>
              </a:spcBef>
              <a:spcAft>
                <a:spcPts val="0"/>
              </a:spcAft>
              <a:buClr>
                <a:srgbClr val="525860"/>
              </a:buClr>
              <a:buSzPts val="1200"/>
              <a:buFont typeface="Roboto"/>
              <a:buNone/>
              <a:defRPr sz="1500" b="0" i="0" u="none" strike="noStrike" cap="none">
                <a:solidFill>
                  <a:srgbClr val="525860"/>
                </a:solidFill>
                <a:latin typeface="Roboto"/>
                <a:ea typeface="Roboto"/>
                <a:cs typeface="Roboto"/>
                <a:sym typeface="Roboto"/>
              </a:defRPr>
            </a:lvl3pPr>
            <a:lvl4pPr marR="0" lvl="3" algn="l" rtl="0">
              <a:spcBef>
                <a:spcPts val="2300"/>
              </a:spcBef>
              <a:spcAft>
                <a:spcPts val="0"/>
              </a:spcAft>
              <a:buClr>
                <a:srgbClr val="525860"/>
              </a:buClr>
              <a:buSzPts val="1000"/>
              <a:buFont typeface="Roboto"/>
              <a:buNone/>
              <a:defRPr sz="1300" b="0" i="0" u="none" strike="noStrike" cap="none">
                <a:solidFill>
                  <a:srgbClr val="525860"/>
                </a:solidFill>
                <a:latin typeface="Roboto"/>
                <a:ea typeface="Roboto"/>
                <a:cs typeface="Roboto"/>
                <a:sym typeface="Roboto"/>
              </a:defRPr>
            </a:lvl4pPr>
            <a:lvl5pPr marR="0" lvl="4" algn="l" rtl="0">
              <a:spcBef>
                <a:spcPts val="2300"/>
              </a:spcBef>
              <a:spcAft>
                <a:spcPts val="0"/>
              </a:spcAft>
              <a:buClr>
                <a:srgbClr val="525860"/>
              </a:buClr>
              <a:buSzPts val="1000"/>
              <a:buFont typeface="Roboto"/>
              <a:buNone/>
              <a:defRPr sz="1300" b="0" i="0" u="none" strike="noStrike" cap="none">
                <a:solidFill>
                  <a:srgbClr val="525860"/>
                </a:solidFill>
                <a:latin typeface="Roboto"/>
                <a:ea typeface="Roboto"/>
                <a:cs typeface="Roboto"/>
                <a:sym typeface="Roboto"/>
              </a:defRPr>
            </a:lvl5pPr>
            <a:lvl6pPr marR="0" lvl="5" algn="l" rtl="0">
              <a:lnSpc>
                <a:spcPct val="90000"/>
              </a:lnSpc>
              <a:spcBef>
                <a:spcPts val="300"/>
              </a:spcBef>
              <a:spcAft>
                <a:spcPts val="0"/>
              </a:spcAft>
              <a:buClr>
                <a:schemeClr val="lt1"/>
              </a:buClr>
              <a:buSzPts val="1300"/>
              <a:buFont typeface="Arial"/>
              <a:buNone/>
              <a:defRPr sz="1300" b="0" i="0" u="none" strike="noStrike" cap="none">
                <a:solidFill>
                  <a:schemeClr val="lt1"/>
                </a:solidFill>
                <a:latin typeface="Roboto"/>
                <a:ea typeface="Roboto"/>
                <a:cs typeface="Roboto"/>
                <a:sym typeface="Roboto"/>
              </a:defRPr>
            </a:lvl6pPr>
            <a:lvl7pPr marR="0" lvl="6" algn="l" rtl="0">
              <a:lnSpc>
                <a:spcPct val="90000"/>
              </a:lnSpc>
              <a:spcBef>
                <a:spcPts val="300"/>
              </a:spcBef>
              <a:spcAft>
                <a:spcPts val="0"/>
              </a:spcAft>
              <a:buClr>
                <a:schemeClr val="lt1"/>
              </a:buClr>
              <a:buSzPts val="1300"/>
              <a:buFont typeface="Arial"/>
              <a:buNone/>
              <a:defRPr sz="1300" b="0" i="0" u="none" strike="noStrike" cap="none">
                <a:solidFill>
                  <a:schemeClr val="lt1"/>
                </a:solidFill>
                <a:latin typeface="Roboto"/>
                <a:ea typeface="Roboto"/>
                <a:cs typeface="Roboto"/>
                <a:sym typeface="Roboto"/>
              </a:defRPr>
            </a:lvl7pPr>
            <a:lvl8pPr marR="0" lvl="7" algn="l" rtl="0">
              <a:lnSpc>
                <a:spcPct val="90000"/>
              </a:lnSpc>
              <a:spcBef>
                <a:spcPts val="300"/>
              </a:spcBef>
              <a:spcAft>
                <a:spcPts val="0"/>
              </a:spcAft>
              <a:buClr>
                <a:schemeClr val="lt1"/>
              </a:buClr>
              <a:buSzPts val="1300"/>
              <a:buFont typeface="Arial"/>
              <a:buNone/>
              <a:defRPr sz="1300" b="0" i="0" u="none" strike="noStrike" cap="none">
                <a:solidFill>
                  <a:schemeClr val="lt1"/>
                </a:solidFill>
                <a:latin typeface="Roboto"/>
                <a:ea typeface="Roboto"/>
                <a:cs typeface="Roboto"/>
                <a:sym typeface="Roboto"/>
              </a:defRPr>
            </a:lvl8pPr>
            <a:lvl9pPr marR="0" lvl="8" algn="l" rtl="0">
              <a:lnSpc>
                <a:spcPct val="90000"/>
              </a:lnSpc>
              <a:spcBef>
                <a:spcPts val="300"/>
              </a:spcBef>
              <a:spcAft>
                <a:spcPts val="0"/>
              </a:spcAft>
              <a:buClr>
                <a:schemeClr val="lt1"/>
              </a:buClr>
              <a:buSzPts val="1300"/>
              <a:buFont typeface="Arial"/>
              <a:buNone/>
              <a:defRPr sz="1300" b="0" i="0" u="none" strike="noStrike" cap="none">
                <a:solidFill>
                  <a:schemeClr val="lt1"/>
                </a:solidFill>
                <a:latin typeface="Roboto"/>
                <a:ea typeface="Roboto"/>
                <a:cs typeface="Roboto"/>
                <a:sym typeface="Roboto"/>
              </a:defRPr>
            </a:lvl9pPr>
          </a:lstStyle>
          <a:p>
            <a:endParaRPr/>
          </a:p>
        </p:txBody>
      </p:sp>
      <p:sp>
        <p:nvSpPr>
          <p:cNvPr id="113" name="Google Shape;113;p24"/>
          <p:cNvSpPr txBox="1">
            <a:spLocks noGrp="1"/>
          </p:cNvSpPr>
          <p:nvPr>
            <p:ph type="body" idx="1"/>
          </p:nvPr>
        </p:nvSpPr>
        <p:spPr>
          <a:xfrm>
            <a:off x="629543" y="1542883"/>
            <a:ext cx="2949000" cy="2859000"/>
          </a:xfrm>
          <a:prstGeom prst="rect">
            <a:avLst/>
          </a:prstGeom>
          <a:noFill/>
          <a:ln>
            <a:noFill/>
          </a:ln>
        </p:spPr>
        <p:txBody>
          <a:bodyPr spcFirstLastPara="1" wrap="square" lIns="58925" tIns="58925" rIns="58925" bIns="58925" anchor="t" anchorCtr="0">
            <a:noAutofit/>
          </a:bodyPr>
          <a:lstStyle>
            <a:lvl1pPr marL="457200" marR="0" lvl="0" indent="-228600" algn="l" rtl="0">
              <a:spcBef>
                <a:spcPts val="2300"/>
              </a:spcBef>
              <a:spcAft>
                <a:spcPts val="0"/>
              </a:spcAft>
              <a:buClr>
                <a:srgbClr val="525860"/>
              </a:buClr>
              <a:buSzPts val="800"/>
              <a:buFont typeface="Roboto"/>
              <a:buNone/>
              <a:defRPr sz="1000" b="0" i="0" u="none" strike="noStrike" cap="none">
                <a:solidFill>
                  <a:srgbClr val="525860"/>
                </a:solidFill>
                <a:latin typeface="Roboto"/>
                <a:ea typeface="Roboto"/>
                <a:cs typeface="Roboto"/>
                <a:sym typeface="Roboto"/>
              </a:defRPr>
            </a:lvl1pPr>
            <a:lvl2pPr marL="914400" marR="0" lvl="1" indent="-228600" algn="l" rtl="0">
              <a:spcBef>
                <a:spcPts val="2300"/>
              </a:spcBef>
              <a:spcAft>
                <a:spcPts val="0"/>
              </a:spcAft>
              <a:buClr>
                <a:srgbClr val="525860"/>
              </a:buClr>
              <a:buSzPts val="700"/>
              <a:buFont typeface="Roboto"/>
              <a:buNone/>
              <a:defRPr sz="900" b="0" i="0" u="none" strike="noStrike" cap="none">
                <a:solidFill>
                  <a:srgbClr val="525860"/>
                </a:solidFill>
                <a:latin typeface="Roboto"/>
                <a:ea typeface="Roboto"/>
                <a:cs typeface="Roboto"/>
                <a:sym typeface="Roboto"/>
              </a:defRPr>
            </a:lvl2pPr>
            <a:lvl3pPr marL="1371600" marR="0" lvl="2" indent="-228600" algn="l" rtl="0">
              <a:spcBef>
                <a:spcPts val="2300"/>
              </a:spcBef>
              <a:spcAft>
                <a:spcPts val="0"/>
              </a:spcAft>
              <a:buClr>
                <a:srgbClr val="525860"/>
              </a:buClr>
              <a:buSzPts val="600"/>
              <a:buFont typeface="Roboto"/>
              <a:buNone/>
              <a:defRPr sz="800" b="0" i="0" u="none" strike="noStrike" cap="none">
                <a:solidFill>
                  <a:srgbClr val="525860"/>
                </a:solidFill>
                <a:latin typeface="Roboto"/>
                <a:ea typeface="Roboto"/>
                <a:cs typeface="Roboto"/>
                <a:sym typeface="Roboto"/>
              </a:defRPr>
            </a:lvl3pPr>
            <a:lvl4pPr marL="1828800" marR="0" lvl="3" indent="-228600" algn="l" rtl="0">
              <a:spcBef>
                <a:spcPts val="2300"/>
              </a:spcBef>
              <a:spcAft>
                <a:spcPts val="0"/>
              </a:spcAft>
              <a:buClr>
                <a:srgbClr val="525860"/>
              </a:buClr>
              <a:buSzPts val="500"/>
              <a:buFont typeface="Roboto"/>
              <a:buNone/>
              <a:defRPr sz="600" b="0" i="0" u="none" strike="noStrike" cap="none">
                <a:solidFill>
                  <a:srgbClr val="525860"/>
                </a:solidFill>
                <a:latin typeface="Roboto"/>
                <a:ea typeface="Roboto"/>
                <a:cs typeface="Roboto"/>
                <a:sym typeface="Roboto"/>
              </a:defRPr>
            </a:lvl4pPr>
            <a:lvl5pPr marL="2286000" marR="0" lvl="4" indent="-228600" algn="l" rtl="0">
              <a:spcBef>
                <a:spcPts val="2300"/>
              </a:spcBef>
              <a:spcAft>
                <a:spcPts val="0"/>
              </a:spcAft>
              <a:buClr>
                <a:srgbClr val="525860"/>
              </a:buClr>
              <a:buSzPts val="500"/>
              <a:buFont typeface="Roboto"/>
              <a:buNone/>
              <a:defRPr sz="600" b="0" i="0" u="none" strike="noStrike" cap="none">
                <a:solidFill>
                  <a:srgbClr val="525860"/>
                </a:solidFill>
                <a:latin typeface="Roboto"/>
                <a:ea typeface="Roboto"/>
                <a:cs typeface="Roboto"/>
                <a:sym typeface="Roboto"/>
              </a:defRPr>
            </a:lvl5pPr>
            <a:lvl6pPr marL="2743200" marR="0" lvl="5"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6pPr>
            <a:lvl7pPr marL="3200400" marR="0" lvl="6"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7pPr>
            <a:lvl8pPr marL="3657600" marR="0" lvl="7"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8pPr>
            <a:lvl9pPr marL="4114800" marR="0" lvl="8" indent="-228600" algn="l" rtl="0">
              <a:lnSpc>
                <a:spcPct val="90000"/>
              </a:lnSpc>
              <a:spcBef>
                <a:spcPts val="300"/>
              </a:spcBef>
              <a:spcAft>
                <a:spcPts val="0"/>
              </a:spcAft>
              <a:buClr>
                <a:schemeClr val="lt1"/>
              </a:buClr>
              <a:buSzPts val="600"/>
              <a:buFont typeface="Arial"/>
              <a:buNone/>
              <a:defRPr sz="600" b="0" i="0" u="none" strike="noStrike" cap="none">
                <a:solidFill>
                  <a:schemeClr val="lt1"/>
                </a:solidFill>
                <a:latin typeface="Roboto"/>
                <a:ea typeface="Roboto"/>
                <a:cs typeface="Roboto"/>
                <a:sym typeface="Roboto"/>
              </a:defRPr>
            </a:lvl9pPr>
          </a:lstStyle>
          <a:p>
            <a:endParaRPr/>
          </a:p>
        </p:txBody>
      </p:sp>
      <p:sp>
        <p:nvSpPr>
          <p:cNvPr id="114" name="Google Shape;114;p24"/>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a:solidFill>
                  <a:srgbClr val="FFFFFF"/>
                </a:solidFill>
                <a:latin typeface="Roboto"/>
                <a:ea typeface="Roboto"/>
                <a:cs typeface="Roboto"/>
                <a:sym typeface="Roboto"/>
              </a:defRPr>
            </a:lvl1pPr>
            <a:lvl2pPr marL="0" marR="0" lvl="1" indent="0" algn="ctr" rtl="0">
              <a:spcBef>
                <a:spcPts val="0"/>
              </a:spcBef>
              <a:spcAft>
                <a:spcPts val="0"/>
              </a:spcAft>
              <a:buNone/>
              <a:defRPr sz="1200">
                <a:solidFill>
                  <a:srgbClr val="FFFFFF"/>
                </a:solidFill>
                <a:latin typeface="Roboto"/>
                <a:ea typeface="Roboto"/>
                <a:cs typeface="Roboto"/>
                <a:sym typeface="Roboto"/>
              </a:defRPr>
            </a:lvl2pPr>
            <a:lvl3pPr marL="0" marR="0" lvl="2" indent="0" algn="ctr" rtl="0">
              <a:spcBef>
                <a:spcPts val="0"/>
              </a:spcBef>
              <a:spcAft>
                <a:spcPts val="0"/>
              </a:spcAft>
              <a:buNone/>
              <a:defRPr sz="1200">
                <a:solidFill>
                  <a:srgbClr val="FFFFFF"/>
                </a:solidFill>
                <a:latin typeface="Roboto"/>
                <a:ea typeface="Roboto"/>
                <a:cs typeface="Roboto"/>
                <a:sym typeface="Roboto"/>
              </a:defRPr>
            </a:lvl3pPr>
            <a:lvl4pPr marL="0" marR="0" lvl="3" indent="0" algn="ctr" rtl="0">
              <a:spcBef>
                <a:spcPts val="0"/>
              </a:spcBef>
              <a:spcAft>
                <a:spcPts val="0"/>
              </a:spcAft>
              <a:buNone/>
              <a:defRPr sz="1200">
                <a:solidFill>
                  <a:srgbClr val="FFFFFF"/>
                </a:solidFill>
                <a:latin typeface="Roboto"/>
                <a:ea typeface="Roboto"/>
                <a:cs typeface="Roboto"/>
                <a:sym typeface="Roboto"/>
              </a:defRPr>
            </a:lvl4pPr>
            <a:lvl5pPr marL="0" marR="0" lvl="4" indent="0" algn="ctr" rtl="0">
              <a:spcBef>
                <a:spcPts val="0"/>
              </a:spcBef>
              <a:spcAft>
                <a:spcPts val="0"/>
              </a:spcAft>
              <a:buNone/>
              <a:defRPr sz="1200">
                <a:solidFill>
                  <a:srgbClr val="FFFFFF"/>
                </a:solidFill>
                <a:latin typeface="Roboto"/>
                <a:ea typeface="Roboto"/>
                <a:cs typeface="Roboto"/>
                <a:sym typeface="Roboto"/>
              </a:defRPr>
            </a:lvl5pPr>
            <a:lvl6pPr marL="0" marR="0" lvl="5" indent="0" algn="ctr" rtl="0">
              <a:spcBef>
                <a:spcPts val="0"/>
              </a:spcBef>
              <a:spcAft>
                <a:spcPts val="0"/>
              </a:spcAft>
              <a:buNone/>
              <a:defRPr sz="1200">
                <a:solidFill>
                  <a:srgbClr val="FFFFFF"/>
                </a:solidFill>
                <a:latin typeface="Roboto"/>
                <a:ea typeface="Roboto"/>
                <a:cs typeface="Roboto"/>
                <a:sym typeface="Roboto"/>
              </a:defRPr>
            </a:lvl6pPr>
            <a:lvl7pPr marL="0" marR="0" lvl="6" indent="0" algn="ctr" rtl="0">
              <a:spcBef>
                <a:spcPts val="0"/>
              </a:spcBef>
              <a:spcAft>
                <a:spcPts val="0"/>
              </a:spcAft>
              <a:buNone/>
              <a:defRPr sz="1200">
                <a:solidFill>
                  <a:srgbClr val="FFFFFF"/>
                </a:solidFill>
                <a:latin typeface="Roboto"/>
                <a:ea typeface="Roboto"/>
                <a:cs typeface="Roboto"/>
                <a:sym typeface="Roboto"/>
              </a:defRPr>
            </a:lvl7pPr>
            <a:lvl8pPr marL="0" marR="0" lvl="7" indent="0" algn="ctr" rtl="0">
              <a:spcBef>
                <a:spcPts val="0"/>
              </a:spcBef>
              <a:spcAft>
                <a:spcPts val="0"/>
              </a:spcAft>
              <a:buNone/>
              <a:defRPr sz="1200">
                <a:solidFill>
                  <a:srgbClr val="FFFFFF"/>
                </a:solidFill>
                <a:latin typeface="Roboto"/>
                <a:ea typeface="Roboto"/>
                <a:cs typeface="Roboto"/>
                <a:sym typeface="Roboto"/>
              </a:defRPr>
            </a:lvl8pPr>
            <a:lvl9pPr marL="0" marR="0" lvl="8" indent="0" algn="ctr" rtl="0">
              <a:spcBef>
                <a:spcPts val="0"/>
              </a:spcBef>
              <a:spcAft>
                <a:spcPts val="0"/>
              </a:spcAft>
              <a:buNone/>
              <a:defRPr sz="1200">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62769" y="420253"/>
            <a:ext cx="8218800" cy="446100"/>
          </a:xfrm>
          <a:prstGeom prst="rect">
            <a:avLst/>
          </a:prstGeom>
          <a:noFill/>
          <a:ln>
            <a:noFill/>
          </a:ln>
        </p:spPr>
        <p:txBody>
          <a:bodyPr spcFirstLastPara="1" wrap="square" lIns="58925" tIns="58925" rIns="58925" bIns="58925" anchor="t" anchorCtr="0">
            <a:noAutofit/>
          </a:bodyPr>
          <a:lstStyle>
            <a:lvl1pPr marR="0" lvl="0" algn="l" rtl="0">
              <a:spcBef>
                <a:spcPts val="0"/>
              </a:spcBef>
              <a:spcAft>
                <a:spcPts val="0"/>
              </a:spcAft>
              <a:buSzPts val="900"/>
              <a:buNone/>
              <a:defRPr sz="1200" b="0" i="0" u="none" strike="noStrike" cap="none">
                <a:solidFill>
                  <a:srgbClr val="525860"/>
                </a:solidFill>
                <a:latin typeface="Roboto"/>
                <a:ea typeface="Roboto"/>
                <a:cs typeface="Roboto"/>
                <a:sym typeface="Roboto"/>
              </a:defRPr>
            </a:lvl1pPr>
            <a:lvl2pPr marR="0" lvl="1" algn="l" rtl="0">
              <a:spcBef>
                <a:spcPts val="0"/>
              </a:spcBef>
              <a:spcAft>
                <a:spcPts val="0"/>
              </a:spcAft>
              <a:buSzPts val="900"/>
              <a:buNone/>
              <a:defRPr sz="1200" b="0" i="0" u="none" strike="noStrike" cap="none">
                <a:solidFill>
                  <a:srgbClr val="525860"/>
                </a:solidFill>
                <a:latin typeface="Roboto"/>
                <a:ea typeface="Roboto"/>
                <a:cs typeface="Roboto"/>
                <a:sym typeface="Roboto"/>
              </a:defRPr>
            </a:lvl2pPr>
            <a:lvl3pPr marR="0" lvl="2" algn="l" rtl="0">
              <a:spcBef>
                <a:spcPts val="0"/>
              </a:spcBef>
              <a:spcAft>
                <a:spcPts val="0"/>
              </a:spcAft>
              <a:buSzPts val="900"/>
              <a:buNone/>
              <a:defRPr sz="1200" b="0" i="0" u="none" strike="noStrike" cap="none">
                <a:solidFill>
                  <a:srgbClr val="525860"/>
                </a:solidFill>
                <a:latin typeface="Roboto"/>
                <a:ea typeface="Roboto"/>
                <a:cs typeface="Roboto"/>
                <a:sym typeface="Roboto"/>
              </a:defRPr>
            </a:lvl3pPr>
            <a:lvl4pPr marR="0" lvl="3" algn="l" rtl="0">
              <a:spcBef>
                <a:spcPts val="0"/>
              </a:spcBef>
              <a:spcAft>
                <a:spcPts val="0"/>
              </a:spcAft>
              <a:buSzPts val="900"/>
              <a:buNone/>
              <a:defRPr sz="1200" b="0" i="0" u="none" strike="noStrike" cap="none">
                <a:solidFill>
                  <a:srgbClr val="525860"/>
                </a:solidFill>
                <a:latin typeface="Roboto"/>
                <a:ea typeface="Roboto"/>
                <a:cs typeface="Roboto"/>
                <a:sym typeface="Roboto"/>
              </a:defRPr>
            </a:lvl4pPr>
            <a:lvl5pPr marR="0" lvl="4" algn="l" rtl="0">
              <a:spcBef>
                <a:spcPts val="0"/>
              </a:spcBef>
              <a:spcAft>
                <a:spcPts val="0"/>
              </a:spcAft>
              <a:buSzPts val="900"/>
              <a:buNone/>
              <a:defRPr sz="1200" b="0" i="0" u="none" strike="noStrike" cap="none">
                <a:solidFill>
                  <a:srgbClr val="525860"/>
                </a:solidFill>
                <a:latin typeface="Roboto"/>
                <a:ea typeface="Roboto"/>
                <a:cs typeface="Roboto"/>
                <a:sym typeface="Roboto"/>
              </a:defRPr>
            </a:lvl5pPr>
            <a:lvl6pPr marR="0" lvl="5" algn="l" rtl="0">
              <a:spcBef>
                <a:spcPts val="0"/>
              </a:spcBef>
              <a:spcAft>
                <a:spcPts val="0"/>
              </a:spcAft>
              <a:buSzPts val="900"/>
              <a:buNone/>
              <a:defRPr sz="1200" b="0" i="0" u="none" strike="noStrike" cap="none">
                <a:solidFill>
                  <a:srgbClr val="525860"/>
                </a:solidFill>
                <a:latin typeface="Roboto"/>
                <a:ea typeface="Roboto"/>
                <a:cs typeface="Roboto"/>
                <a:sym typeface="Roboto"/>
              </a:defRPr>
            </a:lvl6pPr>
            <a:lvl7pPr marR="0" lvl="6" algn="l" rtl="0">
              <a:spcBef>
                <a:spcPts val="0"/>
              </a:spcBef>
              <a:spcAft>
                <a:spcPts val="0"/>
              </a:spcAft>
              <a:buSzPts val="900"/>
              <a:buNone/>
              <a:defRPr sz="1200" b="0" i="0" u="none" strike="noStrike" cap="none">
                <a:solidFill>
                  <a:srgbClr val="525860"/>
                </a:solidFill>
                <a:latin typeface="Roboto"/>
                <a:ea typeface="Roboto"/>
                <a:cs typeface="Roboto"/>
                <a:sym typeface="Roboto"/>
              </a:defRPr>
            </a:lvl7pPr>
            <a:lvl8pPr marR="0" lvl="7" algn="l" rtl="0">
              <a:spcBef>
                <a:spcPts val="0"/>
              </a:spcBef>
              <a:spcAft>
                <a:spcPts val="0"/>
              </a:spcAft>
              <a:buSzPts val="900"/>
              <a:buNone/>
              <a:defRPr sz="1200" b="0" i="0" u="none" strike="noStrike" cap="none">
                <a:solidFill>
                  <a:srgbClr val="525860"/>
                </a:solidFill>
                <a:latin typeface="Roboto"/>
                <a:ea typeface="Roboto"/>
                <a:cs typeface="Roboto"/>
                <a:sym typeface="Roboto"/>
              </a:defRPr>
            </a:lvl8pPr>
            <a:lvl9pPr marR="0" lvl="8" algn="l" rtl="0">
              <a:spcBef>
                <a:spcPts val="0"/>
              </a:spcBef>
              <a:spcAft>
                <a:spcPts val="0"/>
              </a:spcAft>
              <a:buSzPts val="900"/>
              <a:buNone/>
              <a:defRPr sz="1200" b="0" i="0" u="none" strike="noStrike" cap="none">
                <a:solidFill>
                  <a:srgbClr val="525860"/>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890736" y="1176208"/>
            <a:ext cx="7585800" cy="2631900"/>
          </a:xfrm>
          <a:prstGeom prst="rect">
            <a:avLst/>
          </a:prstGeom>
          <a:noFill/>
          <a:ln>
            <a:noFill/>
          </a:ln>
        </p:spPr>
        <p:txBody>
          <a:bodyPr spcFirstLastPara="1" wrap="square" lIns="58925" tIns="58925" rIns="58925" bIns="58925" anchor="t" anchorCtr="0">
            <a:noAutofit/>
          </a:bodyPr>
          <a:lstStyle>
            <a:lvl1pPr marL="457200" marR="0" lvl="0"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1pPr>
            <a:lvl2pPr marL="914400" marR="0" lvl="1"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endParaRPr/>
          </a:p>
        </p:txBody>
      </p:sp>
      <p:grpSp>
        <p:nvGrpSpPr>
          <p:cNvPr id="53" name="Google Shape;53;p13"/>
          <p:cNvGrpSpPr/>
          <p:nvPr/>
        </p:nvGrpSpPr>
        <p:grpSpPr>
          <a:xfrm>
            <a:off x="-132348" y="4837297"/>
            <a:ext cx="148216" cy="23733"/>
            <a:chOff x="189045" y="262322"/>
            <a:chExt cx="210803" cy="45000"/>
          </a:xfrm>
        </p:grpSpPr>
        <p:sp>
          <p:nvSpPr>
            <p:cNvPr id="54" name="Google Shape;54;p13"/>
            <p:cNvSpPr/>
            <p:nvPr/>
          </p:nvSpPr>
          <p:spPr>
            <a:xfrm>
              <a:off x="189045" y="262322"/>
              <a:ext cx="45000" cy="45000"/>
            </a:xfrm>
            <a:prstGeom prst="ellipse">
              <a:avLst/>
            </a:prstGeom>
            <a:solidFill>
              <a:srgbClr val="FFFFFF"/>
            </a:solidFill>
            <a:ln>
              <a:noFill/>
            </a:ln>
          </p:spPr>
          <p:txBody>
            <a:bodyPr spcFirstLastPara="1" wrap="square" lIns="32750" tIns="32750" rIns="32750" bIns="32750" anchor="ctr" anchorCtr="0">
              <a:noAutofit/>
            </a:bodyPr>
            <a:lstStyle/>
            <a:p>
              <a:pPr marL="0" marR="0" lvl="0" indent="0" algn="ctr" rtl="0">
                <a:spcBef>
                  <a:spcPts val="0"/>
                </a:spcBef>
                <a:spcAft>
                  <a:spcPts val="0"/>
                </a:spcAft>
                <a:buNone/>
              </a:pPr>
              <a:endParaRPr sz="2100" b="0" i="0" u="none" strike="noStrike" cap="none">
                <a:solidFill>
                  <a:srgbClr val="FFFFFF"/>
                </a:solidFill>
                <a:latin typeface="Helvetica Neue Light"/>
                <a:ea typeface="Helvetica Neue Light"/>
                <a:cs typeface="Helvetica Neue Light"/>
                <a:sym typeface="Helvetica Neue Light"/>
              </a:endParaRPr>
            </a:p>
          </p:txBody>
        </p:sp>
        <p:sp>
          <p:nvSpPr>
            <p:cNvPr id="55" name="Google Shape;55;p13"/>
            <p:cNvSpPr/>
            <p:nvPr/>
          </p:nvSpPr>
          <p:spPr>
            <a:xfrm>
              <a:off x="354848" y="262322"/>
              <a:ext cx="45000" cy="45000"/>
            </a:xfrm>
            <a:prstGeom prst="ellipse">
              <a:avLst/>
            </a:prstGeom>
            <a:solidFill>
              <a:srgbClr val="FFFFFF"/>
            </a:solidFill>
            <a:ln>
              <a:noFill/>
            </a:ln>
          </p:spPr>
          <p:txBody>
            <a:bodyPr spcFirstLastPara="1" wrap="square" lIns="32750" tIns="32750" rIns="32750" bIns="32750" anchor="ctr" anchorCtr="0">
              <a:noAutofit/>
            </a:bodyPr>
            <a:lstStyle/>
            <a:p>
              <a:pPr marL="0" marR="0" lvl="0" indent="0" algn="ctr" rtl="0">
                <a:spcBef>
                  <a:spcPts val="0"/>
                </a:spcBef>
                <a:spcAft>
                  <a:spcPts val="0"/>
                </a:spcAft>
                <a:buNone/>
              </a:pPr>
              <a:endParaRPr sz="2100" b="0" i="0" u="none" strike="noStrike" cap="none">
                <a:solidFill>
                  <a:srgbClr val="FFFFFF"/>
                </a:solidFill>
                <a:latin typeface="Helvetica Neue Light"/>
                <a:ea typeface="Helvetica Neue Light"/>
                <a:cs typeface="Helvetica Neue Light"/>
                <a:sym typeface="Helvetica Neue Light"/>
              </a:endParaRPr>
            </a:p>
          </p:txBody>
        </p:sp>
      </p:grpSp>
      <p:sp>
        <p:nvSpPr>
          <p:cNvPr id="56" name="Google Shape;56;p13"/>
          <p:cNvSpPr/>
          <p:nvPr/>
        </p:nvSpPr>
        <p:spPr>
          <a:xfrm>
            <a:off x="8477623" y="4567535"/>
            <a:ext cx="679800" cy="297300"/>
          </a:xfrm>
          <a:prstGeom prst="rect">
            <a:avLst/>
          </a:prstGeom>
          <a:solidFill>
            <a:schemeClr val="accent2"/>
          </a:solidFill>
          <a:ln>
            <a:noFill/>
          </a:ln>
        </p:spPr>
        <p:txBody>
          <a:bodyPr spcFirstLastPara="1" wrap="square" lIns="17450" tIns="17450" rIns="17450" bIns="17450" anchor="ctr" anchorCtr="0">
            <a:noAutofit/>
          </a:bodyPr>
          <a:lstStyle/>
          <a:p>
            <a:pPr marL="0" marR="0" lvl="0" indent="0" algn="ctr" rtl="0">
              <a:spcBef>
                <a:spcPts val="0"/>
              </a:spcBef>
              <a:spcAft>
                <a:spcPts val="0"/>
              </a:spcAft>
              <a:buNone/>
            </a:pPr>
            <a:endParaRPr sz="1400" b="0" i="0" u="none" strike="noStrike" cap="none">
              <a:solidFill>
                <a:srgbClr val="FFFFFF"/>
              </a:solidFill>
              <a:latin typeface="Helvetica Neue Light"/>
              <a:ea typeface="Helvetica Neue Light"/>
              <a:cs typeface="Helvetica Neue Light"/>
              <a:sym typeface="Helvetica Neue Light"/>
            </a:endParaRPr>
          </a:p>
        </p:txBody>
      </p:sp>
      <p:sp>
        <p:nvSpPr>
          <p:cNvPr id="57" name="Google Shape;57;p13"/>
          <p:cNvSpPr txBox="1">
            <a:spLocks noGrp="1"/>
          </p:cNvSpPr>
          <p:nvPr>
            <p:ph type="sldNum" idx="12"/>
          </p:nvPr>
        </p:nvSpPr>
        <p:spPr>
          <a:xfrm>
            <a:off x="8591476" y="4621113"/>
            <a:ext cx="228900" cy="189300"/>
          </a:xfrm>
          <a:prstGeom prst="rect">
            <a:avLst/>
          </a:prstGeom>
          <a:noFill/>
          <a:ln>
            <a:noFill/>
          </a:ln>
        </p:spPr>
        <p:txBody>
          <a:bodyPr spcFirstLastPara="1" wrap="square" lIns="17450" tIns="17450" rIns="17450" bIns="17450" anchor="t" anchorCtr="0">
            <a:noAutofit/>
          </a:bodyPr>
          <a:lstStyle>
            <a:lvl1pPr marL="0" marR="0" lvl="0" indent="0" algn="ctr" rtl="0">
              <a:spcBef>
                <a:spcPts val="0"/>
              </a:spcBef>
              <a:spcAft>
                <a:spcPts val="0"/>
              </a:spcAft>
              <a:buNone/>
              <a:defRPr sz="1200" b="0" i="0" u="none" strike="noStrike" cap="none">
                <a:solidFill>
                  <a:srgbClr val="FFFFFF"/>
                </a:solidFill>
                <a:latin typeface="Roboto"/>
                <a:ea typeface="Roboto"/>
                <a:cs typeface="Roboto"/>
                <a:sym typeface="Roboto"/>
              </a:defRPr>
            </a:lvl1pPr>
            <a:lvl2pPr marL="0" marR="0" lvl="1" indent="0" algn="ctr" rtl="0">
              <a:spcBef>
                <a:spcPts val="0"/>
              </a:spcBef>
              <a:spcAft>
                <a:spcPts val="0"/>
              </a:spcAft>
              <a:buNone/>
              <a:defRPr sz="1200" b="0" i="0" u="none" strike="noStrike" cap="none">
                <a:solidFill>
                  <a:srgbClr val="FFFFFF"/>
                </a:solidFill>
                <a:latin typeface="Roboto"/>
                <a:ea typeface="Roboto"/>
                <a:cs typeface="Roboto"/>
                <a:sym typeface="Roboto"/>
              </a:defRPr>
            </a:lvl2pPr>
            <a:lvl3pPr marL="0" marR="0" lvl="2" indent="0" algn="ctr" rtl="0">
              <a:spcBef>
                <a:spcPts val="0"/>
              </a:spcBef>
              <a:spcAft>
                <a:spcPts val="0"/>
              </a:spcAft>
              <a:buNone/>
              <a:defRPr sz="1200" b="0" i="0" u="none" strike="noStrike" cap="none">
                <a:solidFill>
                  <a:srgbClr val="FFFFFF"/>
                </a:solidFill>
                <a:latin typeface="Roboto"/>
                <a:ea typeface="Roboto"/>
                <a:cs typeface="Roboto"/>
                <a:sym typeface="Roboto"/>
              </a:defRPr>
            </a:lvl3pPr>
            <a:lvl4pPr marL="0" marR="0" lvl="3" indent="0" algn="ctr" rtl="0">
              <a:spcBef>
                <a:spcPts val="0"/>
              </a:spcBef>
              <a:spcAft>
                <a:spcPts val="0"/>
              </a:spcAft>
              <a:buNone/>
              <a:defRPr sz="1200" b="0" i="0" u="none" strike="noStrike" cap="none">
                <a:solidFill>
                  <a:srgbClr val="FFFFFF"/>
                </a:solidFill>
                <a:latin typeface="Roboto"/>
                <a:ea typeface="Roboto"/>
                <a:cs typeface="Roboto"/>
                <a:sym typeface="Roboto"/>
              </a:defRPr>
            </a:lvl4pPr>
            <a:lvl5pPr marL="0" marR="0" lvl="4" indent="0" algn="ctr" rtl="0">
              <a:spcBef>
                <a:spcPts val="0"/>
              </a:spcBef>
              <a:spcAft>
                <a:spcPts val="0"/>
              </a:spcAft>
              <a:buNone/>
              <a:defRPr sz="1200" b="0" i="0" u="none" strike="noStrike" cap="none">
                <a:solidFill>
                  <a:srgbClr val="FFFFFF"/>
                </a:solidFill>
                <a:latin typeface="Roboto"/>
                <a:ea typeface="Roboto"/>
                <a:cs typeface="Roboto"/>
                <a:sym typeface="Roboto"/>
              </a:defRPr>
            </a:lvl5pPr>
            <a:lvl6pPr marL="0" marR="0" lvl="5" indent="0" algn="ctr" rtl="0">
              <a:spcBef>
                <a:spcPts val="0"/>
              </a:spcBef>
              <a:spcAft>
                <a:spcPts val="0"/>
              </a:spcAft>
              <a:buNone/>
              <a:defRPr sz="1200" b="0" i="0" u="none" strike="noStrike" cap="none">
                <a:solidFill>
                  <a:srgbClr val="FFFFFF"/>
                </a:solidFill>
                <a:latin typeface="Roboto"/>
                <a:ea typeface="Roboto"/>
                <a:cs typeface="Roboto"/>
                <a:sym typeface="Roboto"/>
              </a:defRPr>
            </a:lvl6pPr>
            <a:lvl7pPr marL="0" marR="0" lvl="6" indent="0" algn="ctr" rtl="0">
              <a:spcBef>
                <a:spcPts val="0"/>
              </a:spcBef>
              <a:spcAft>
                <a:spcPts val="0"/>
              </a:spcAft>
              <a:buNone/>
              <a:defRPr sz="1200" b="0" i="0" u="none" strike="noStrike" cap="none">
                <a:solidFill>
                  <a:srgbClr val="FFFFFF"/>
                </a:solidFill>
                <a:latin typeface="Roboto"/>
                <a:ea typeface="Roboto"/>
                <a:cs typeface="Roboto"/>
                <a:sym typeface="Roboto"/>
              </a:defRPr>
            </a:lvl7pPr>
            <a:lvl8pPr marL="0" marR="0" lvl="7" indent="0" algn="ctr" rtl="0">
              <a:spcBef>
                <a:spcPts val="0"/>
              </a:spcBef>
              <a:spcAft>
                <a:spcPts val="0"/>
              </a:spcAft>
              <a:buNone/>
              <a:defRPr sz="1200" b="0" i="0" u="none" strike="noStrike" cap="none">
                <a:solidFill>
                  <a:srgbClr val="FFFFFF"/>
                </a:solidFill>
                <a:latin typeface="Roboto"/>
                <a:ea typeface="Roboto"/>
                <a:cs typeface="Roboto"/>
                <a:sym typeface="Roboto"/>
              </a:defRPr>
            </a:lvl8pPr>
            <a:lvl9pPr marL="0" marR="0" lvl="8" indent="0" algn="ctr" rtl="0">
              <a:spcBef>
                <a:spcPts val="0"/>
              </a:spcBef>
              <a:spcAft>
                <a:spcPts val="0"/>
              </a:spcAft>
              <a:buNone/>
              <a:defRPr sz="1200" b="0" i="0" u="none" strike="noStrike" cap="none">
                <a:solidFill>
                  <a:srgbClr val="FFFFFF"/>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3">
            <a:alphaModFix/>
          </a:blip>
          <a:srcRect/>
          <a:stretch/>
        </p:blipFill>
        <p:spPr>
          <a:xfrm>
            <a:off x="1660058" y="4540351"/>
            <a:ext cx="887575" cy="296222"/>
          </a:xfrm>
          <a:prstGeom prst="rect">
            <a:avLst/>
          </a:prstGeom>
          <a:noFill/>
          <a:ln>
            <a:noFill/>
          </a:ln>
        </p:spPr>
      </p:pic>
      <p:pic>
        <p:nvPicPr>
          <p:cNvPr id="59" name="Google Shape;59;p13" descr="Image result for ucy"/>
          <p:cNvPicPr preferRelativeResize="0"/>
          <p:nvPr/>
        </p:nvPicPr>
        <p:blipFill>
          <a:blip r:embed="rId14">
            <a:alphaModFix/>
          </a:blip>
          <a:stretch>
            <a:fillRect/>
          </a:stretch>
        </p:blipFill>
        <p:spPr>
          <a:xfrm>
            <a:off x="123117" y="4446984"/>
            <a:ext cx="1117711" cy="4829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hyperlink" Target="https://www.icao.int/annual-report-2017/Pages/the-world-of-air-transport-in-2017.aspx" TargetMode="External"/><Relationship Id="rId1" Type="http://schemas.openxmlformats.org/officeDocument/2006/relationships/tags" Target="../tags/tag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www.flightglobal.com/news/articles/insight-from-flightglobal-the-big-data-landscape-446681" TargetMode="External"/><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ithub.com/UCY-LINC-LAB/icarus-ontology" TargetMode="Externa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icarus2020.ae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ctrTitle"/>
          </p:nvPr>
        </p:nvSpPr>
        <p:spPr>
          <a:xfrm>
            <a:off x="597750" y="465525"/>
            <a:ext cx="7948500" cy="3849300"/>
          </a:xfrm>
          <a:prstGeom prst="rect">
            <a:avLst/>
          </a:prstGeom>
        </p:spPr>
        <p:txBody>
          <a:bodyPr spcFirstLastPara="1" wrap="square" lIns="58925" tIns="58925" rIns="58925" bIns="58925" anchor="b" anchorCtr="0">
            <a:noAutofit/>
          </a:bodyPr>
          <a:lstStyle/>
          <a:p>
            <a:pPr lvl="0"/>
            <a:r>
              <a:rPr lang="en-US" sz="1600" dirty="0"/>
              <a:t>The ACM 10th International Conference on Web Intelligence, Mining and Semantics (WIMS ’20), June 30 – July 3, 2020, Biarritz, France</a:t>
            </a:r>
            <a:br>
              <a:rPr lang="en-US" sz="1600" dirty="0"/>
            </a:br>
            <a:br>
              <a:rPr lang="en-US" sz="1600" dirty="0"/>
            </a:br>
            <a:endParaRPr lang="en-CY" sz="1400" dirty="0"/>
          </a:p>
          <a:p>
            <a:pPr marL="0" lvl="0" indent="0" algn="ctr" rtl="0">
              <a:spcBef>
                <a:spcPts val="0"/>
              </a:spcBef>
              <a:spcAft>
                <a:spcPts val="0"/>
              </a:spcAft>
              <a:buNone/>
            </a:pPr>
            <a:r>
              <a:rPr lang="en-US" sz="3200" b="1" dirty="0"/>
              <a:t>The ICARUS ONTOLOGY:</a:t>
            </a:r>
            <a:r>
              <a:rPr lang="en" sz="3200" b="1" i="1" dirty="0"/>
              <a:t> </a:t>
            </a:r>
            <a:endParaRPr sz="2800" b="1" dirty="0"/>
          </a:p>
          <a:p>
            <a:pPr marL="0" lvl="0" indent="0" algn="ctr" rtl="0">
              <a:spcBef>
                <a:spcPts val="0"/>
              </a:spcBef>
              <a:spcAft>
                <a:spcPts val="0"/>
              </a:spcAft>
              <a:buNone/>
            </a:pPr>
            <a:r>
              <a:rPr lang="en-US" sz="2400" dirty="0"/>
              <a:t>A general aviation ontology developed using </a:t>
            </a:r>
            <a:br>
              <a:rPr lang="en-US" sz="2400" dirty="0"/>
            </a:br>
            <a:r>
              <a:rPr lang="en-US" sz="2400" dirty="0"/>
              <a:t>a multi-layer approach</a:t>
            </a:r>
            <a:br>
              <a:rPr lang="en-US" sz="2400" dirty="0"/>
            </a:br>
            <a:endParaRPr lang="en-CY" sz="2400" dirty="0"/>
          </a:p>
          <a:p>
            <a:pPr marL="0" lvl="0" indent="0" algn="l" rtl="0">
              <a:spcBef>
                <a:spcPts val="0"/>
              </a:spcBef>
              <a:spcAft>
                <a:spcPts val="0"/>
              </a:spcAft>
              <a:buNone/>
            </a:pPr>
            <a:endParaRPr sz="1400" u="sng" dirty="0"/>
          </a:p>
          <a:p>
            <a:pPr lvl="0"/>
            <a:r>
              <a:rPr lang="en" sz="1400" b="1" u="sng" dirty="0"/>
              <a:t>D</a:t>
            </a:r>
            <a:r>
              <a:rPr lang="en-US" sz="1400" b="1" u="sng" dirty="0" err="1"/>
              <a:t>imosthenis</a:t>
            </a:r>
            <a:r>
              <a:rPr lang="en-US" sz="1400" b="1" u="sng" dirty="0"/>
              <a:t> </a:t>
            </a:r>
            <a:r>
              <a:rPr lang="en-US" sz="1400" b="1" u="sng" dirty="0" err="1"/>
              <a:t>Stefanidis</a:t>
            </a:r>
            <a:r>
              <a:rPr lang="en" sz="1400" dirty="0"/>
              <a:t>, Chrysovalantis Christodoulou, </a:t>
            </a:r>
            <a:r>
              <a:rPr lang="en-US" sz="1400" dirty="0" err="1"/>
              <a:t>Moysis</a:t>
            </a:r>
            <a:r>
              <a:rPr lang="en-US" sz="1400" dirty="0"/>
              <a:t> </a:t>
            </a:r>
            <a:r>
              <a:rPr lang="en-US" sz="1400" dirty="0" err="1"/>
              <a:t>Symeonidis</a:t>
            </a:r>
            <a:r>
              <a:rPr lang="en" sz="1400" dirty="0"/>
              <a:t>, George Pallis, Marios D. Dikaiakos, </a:t>
            </a:r>
            <a:r>
              <a:rPr lang="en-US" sz="1400" dirty="0"/>
              <a:t>Loukas </a:t>
            </a:r>
            <a:r>
              <a:rPr lang="en-US" sz="1400" dirty="0" err="1"/>
              <a:t>Pouis</a:t>
            </a:r>
            <a:r>
              <a:rPr lang="en-US" sz="1400" dirty="0"/>
              <a:t>, Kalia </a:t>
            </a:r>
            <a:r>
              <a:rPr lang="en-US" sz="1400" dirty="0" err="1"/>
              <a:t>Orphanou</a:t>
            </a:r>
            <a:r>
              <a:rPr lang="en-US" sz="1400" dirty="0"/>
              <a:t>, </a:t>
            </a:r>
            <a:r>
              <a:rPr lang="en-US" sz="1400" dirty="0" err="1"/>
              <a:t>Fenareti</a:t>
            </a:r>
            <a:r>
              <a:rPr lang="en-US" sz="1400" dirty="0"/>
              <a:t> </a:t>
            </a:r>
            <a:r>
              <a:rPr lang="en-US" sz="1400" dirty="0" err="1"/>
              <a:t>Lampathaki</a:t>
            </a:r>
            <a:r>
              <a:rPr lang="en-US" sz="1400" dirty="0"/>
              <a:t>, </a:t>
            </a:r>
            <a:r>
              <a:rPr lang="en-US" sz="1400" dirty="0" err="1"/>
              <a:t>Dimitrios</a:t>
            </a:r>
            <a:r>
              <a:rPr lang="en-US" sz="1400" dirty="0"/>
              <a:t> </a:t>
            </a:r>
            <a:r>
              <a:rPr lang="en-US" sz="1400" dirty="0" err="1"/>
              <a:t>Alexandrou</a:t>
            </a:r>
            <a:endParaRPr sz="1800" dirty="0"/>
          </a:p>
          <a:p>
            <a:pPr marL="0" lvl="0" indent="0" algn="ctr" rtl="0">
              <a:spcBef>
                <a:spcPts val="0"/>
              </a:spcBef>
              <a:spcAft>
                <a:spcPts val="0"/>
              </a:spcAft>
              <a:buNone/>
            </a:pPr>
            <a:r>
              <a:rPr lang="en" sz="1400" b="1" u="sng" dirty="0"/>
              <a:t>d</a:t>
            </a:r>
            <a:r>
              <a:rPr lang="en-US" sz="1400" b="1" u="sng" dirty="0" err="1"/>
              <a:t>stefa</a:t>
            </a:r>
            <a:r>
              <a:rPr lang="en" sz="1400" b="1" u="sng" dirty="0"/>
              <a:t>02@cs.ucy.ac.cy</a:t>
            </a:r>
            <a:endParaRPr sz="1400" dirty="0">
              <a:solidFill>
                <a:srgbClr val="434343"/>
              </a:solidFill>
            </a:endParaRPr>
          </a:p>
        </p:txBody>
      </p:sp>
      <p:sp>
        <p:nvSpPr>
          <p:cNvPr id="3" name="Google Shape;128;p27">
            <a:extLst>
              <a:ext uri="{FF2B5EF4-FFF2-40B4-BE49-F238E27FC236}">
                <a16:creationId xmlns:a16="http://schemas.microsoft.com/office/drawing/2014/main" id="{090A5DB5-6971-4645-847E-A6E1EAEF9A73}"/>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24AB-692F-431E-83B7-79244FD34550}"/>
              </a:ext>
            </a:extLst>
          </p:cNvPr>
          <p:cNvSpPr>
            <a:spLocks noGrp="1"/>
          </p:cNvSpPr>
          <p:nvPr>
            <p:ph type="title"/>
          </p:nvPr>
        </p:nvSpPr>
        <p:spPr/>
        <p:txBody>
          <a:bodyPr/>
          <a:lstStyle/>
          <a:p>
            <a:r>
              <a:rPr lang="en-US" dirty="0"/>
              <a:t>Class Hierarchy</a:t>
            </a:r>
            <a:endParaRPr lang="en-CY" dirty="0"/>
          </a:p>
        </p:txBody>
      </p:sp>
      <p:sp>
        <p:nvSpPr>
          <p:cNvPr id="4" name="Google Shape;128;p27">
            <a:extLst>
              <a:ext uri="{FF2B5EF4-FFF2-40B4-BE49-F238E27FC236}">
                <a16:creationId xmlns:a16="http://schemas.microsoft.com/office/drawing/2014/main" id="{ECE17147-B525-4F6F-9ED4-718104A3F30E}"/>
              </a:ext>
            </a:extLst>
          </p:cNvPr>
          <p:cNvSpPr txBox="1">
            <a:spLocks noGrp="1"/>
          </p:cNvSpPr>
          <p:nvPr>
            <p:ph type="sldNum" idx="12"/>
          </p:nvPr>
        </p:nvSpPr>
        <p:spPr>
          <a:xfrm>
            <a:off x="8591476" y="4621113"/>
            <a:ext cx="228900" cy="189300"/>
          </a:xfrm>
          <a:prstGeom prst="rect">
            <a:avLst/>
          </a:prstGeom>
        </p:spPr>
        <p:txBody>
          <a:bodyPr spcFirstLastPara="1" vert="horz" wrap="square" lIns="17450" tIns="17450" rIns="17450" bIns="17450" rtlCol="0" anchor="t" anchorCtr="0">
            <a:noAutofit/>
          </a:bodyPr>
          <a:lstStyle/>
          <a:p>
            <a:pPr>
              <a:buClr>
                <a:srgbClr val="000000"/>
              </a:buClr>
            </a:pPr>
            <a:fld id="{00000000-1234-1234-1234-123412341234}" type="slidenum">
              <a:rPr lang="en"/>
              <a:pPr>
                <a:buClr>
                  <a:srgbClr val="000000"/>
                </a:buClr>
              </a:pPr>
              <a:t>10</a:t>
            </a:fld>
            <a:endParaRPr dirty="0"/>
          </a:p>
        </p:txBody>
      </p:sp>
      <p:pic>
        <p:nvPicPr>
          <p:cNvPr id="6" name="Picture 5">
            <a:extLst>
              <a:ext uri="{FF2B5EF4-FFF2-40B4-BE49-F238E27FC236}">
                <a16:creationId xmlns:a16="http://schemas.microsoft.com/office/drawing/2014/main" id="{DD582A14-3E62-49A9-93B6-D689B871812C}"/>
              </a:ext>
            </a:extLst>
          </p:cNvPr>
          <p:cNvPicPr>
            <a:picLocks noChangeAspect="1"/>
          </p:cNvPicPr>
          <p:nvPr/>
        </p:nvPicPr>
        <p:blipFill>
          <a:blip r:embed="rId2"/>
          <a:stretch>
            <a:fillRect/>
          </a:stretch>
        </p:blipFill>
        <p:spPr>
          <a:xfrm>
            <a:off x="868681" y="1236642"/>
            <a:ext cx="6863079" cy="2773384"/>
          </a:xfrm>
          <a:prstGeom prst="rect">
            <a:avLst/>
          </a:prstGeom>
        </p:spPr>
      </p:pic>
      <p:sp>
        <p:nvSpPr>
          <p:cNvPr id="5" name="Rectangle 4">
            <a:extLst>
              <a:ext uri="{FF2B5EF4-FFF2-40B4-BE49-F238E27FC236}">
                <a16:creationId xmlns:a16="http://schemas.microsoft.com/office/drawing/2014/main" id="{FE2A22A1-0343-438F-AF01-04C2954B1B46}"/>
              </a:ext>
            </a:extLst>
          </p:cNvPr>
          <p:cNvSpPr/>
          <p:nvPr/>
        </p:nvSpPr>
        <p:spPr>
          <a:xfrm>
            <a:off x="868681" y="1291622"/>
            <a:ext cx="2516277" cy="2950827"/>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1" name="Rectangle 10">
            <a:extLst>
              <a:ext uri="{FF2B5EF4-FFF2-40B4-BE49-F238E27FC236}">
                <a16:creationId xmlns:a16="http://schemas.microsoft.com/office/drawing/2014/main" id="{8EE5844C-5106-46D1-96B0-0637FB20BC1A}"/>
              </a:ext>
            </a:extLst>
          </p:cNvPr>
          <p:cNvSpPr/>
          <p:nvPr/>
        </p:nvSpPr>
        <p:spPr>
          <a:xfrm>
            <a:off x="3384958" y="2066555"/>
            <a:ext cx="2374086" cy="2175895"/>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3" name="Rectangle 12">
            <a:extLst>
              <a:ext uri="{FF2B5EF4-FFF2-40B4-BE49-F238E27FC236}">
                <a16:creationId xmlns:a16="http://schemas.microsoft.com/office/drawing/2014/main" id="{9637C28B-4DA2-401D-8DA4-48A546E6EF1A}"/>
              </a:ext>
            </a:extLst>
          </p:cNvPr>
          <p:cNvSpPr/>
          <p:nvPr/>
        </p:nvSpPr>
        <p:spPr>
          <a:xfrm>
            <a:off x="3384958" y="1535751"/>
            <a:ext cx="769847" cy="525088"/>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4" name="Rectangle 13">
            <a:extLst>
              <a:ext uri="{FF2B5EF4-FFF2-40B4-BE49-F238E27FC236}">
                <a16:creationId xmlns:a16="http://schemas.microsoft.com/office/drawing/2014/main" id="{F4D814CD-C0C2-4906-BD71-E4AA64F3DBAA}"/>
              </a:ext>
            </a:extLst>
          </p:cNvPr>
          <p:cNvSpPr/>
          <p:nvPr/>
        </p:nvSpPr>
        <p:spPr>
          <a:xfrm>
            <a:off x="5759044" y="2369607"/>
            <a:ext cx="2374086" cy="2175895"/>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Tree>
    <p:extLst>
      <p:ext uri="{BB962C8B-B14F-4D97-AF65-F5344CB8AC3E}">
        <p14:creationId xmlns:p14="http://schemas.microsoft.com/office/powerpoint/2010/main" val="352552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24AB-692F-431E-83B7-79244FD34550}"/>
              </a:ext>
            </a:extLst>
          </p:cNvPr>
          <p:cNvSpPr>
            <a:spLocks noGrp="1"/>
          </p:cNvSpPr>
          <p:nvPr>
            <p:ph type="title"/>
          </p:nvPr>
        </p:nvSpPr>
        <p:spPr/>
        <p:txBody>
          <a:bodyPr/>
          <a:lstStyle/>
          <a:p>
            <a:r>
              <a:rPr lang="en-US" dirty="0"/>
              <a:t>Class Hierarchy</a:t>
            </a:r>
            <a:endParaRPr lang="en-CY" dirty="0"/>
          </a:p>
        </p:txBody>
      </p:sp>
      <p:sp>
        <p:nvSpPr>
          <p:cNvPr id="4" name="Google Shape;128;p27">
            <a:extLst>
              <a:ext uri="{FF2B5EF4-FFF2-40B4-BE49-F238E27FC236}">
                <a16:creationId xmlns:a16="http://schemas.microsoft.com/office/drawing/2014/main" id="{ECE17147-B525-4F6F-9ED4-718104A3F30E}"/>
              </a:ext>
            </a:extLst>
          </p:cNvPr>
          <p:cNvSpPr txBox="1">
            <a:spLocks noGrp="1"/>
          </p:cNvSpPr>
          <p:nvPr>
            <p:ph type="sldNum" idx="12"/>
          </p:nvPr>
        </p:nvSpPr>
        <p:spPr>
          <a:xfrm>
            <a:off x="8591476" y="4621113"/>
            <a:ext cx="228900" cy="189300"/>
          </a:xfrm>
          <a:prstGeom prst="rect">
            <a:avLst/>
          </a:prstGeom>
        </p:spPr>
        <p:txBody>
          <a:bodyPr spcFirstLastPara="1" vert="horz" wrap="square" lIns="17450" tIns="17450" rIns="17450" bIns="17450" rtlCol="0" anchor="t" anchorCtr="0">
            <a:noAutofit/>
          </a:bodyPr>
          <a:lstStyle/>
          <a:p>
            <a:pPr>
              <a:buClr>
                <a:srgbClr val="000000"/>
              </a:buClr>
            </a:pPr>
            <a:fld id="{00000000-1234-1234-1234-123412341234}" type="slidenum">
              <a:rPr lang="en"/>
              <a:pPr>
                <a:buClr>
                  <a:srgbClr val="000000"/>
                </a:buClr>
              </a:pPr>
              <a:t>11</a:t>
            </a:fld>
            <a:endParaRPr dirty="0"/>
          </a:p>
        </p:txBody>
      </p:sp>
      <p:pic>
        <p:nvPicPr>
          <p:cNvPr id="6" name="Picture 5">
            <a:extLst>
              <a:ext uri="{FF2B5EF4-FFF2-40B4-BE49-F238E27FC236}">
                <a16:creationId xmlns:a16="http://schemas.microsoft.com/office/drawing/2014/main" id="{DD582A14-3E62-49A9-93B6-D689B871812C}"/>
              </a:ext>
            </a:extLst>
          </p:cNvPr>
          <p:cNvPicPr>
            <a:picLocks noChangeAspect="1"/>
          </p:cNvPicPr>
          <p:nvPr/>
        </p:nvPicPr>
        <p:blipFill>
          <a:blip r:embed="rId2"/>
          <a:stretch>
            <a:fillRect/>
          </a:stretch>
        </p:blipFill>
        <p:spPr>
          <a:xfrm>
            <a:off x="868681" y="1236642"/>
            <a:ext cx="6863079" cy="2773384"/>
          </a:xfrm>
          <a:prstGeom prst="rect">
            <a:avLst/>
          </a:prstGeom>
        </p:spPr>
      </p:pic>
      <p:sp>
        <p:nvSpPr>
          <p:cNvPr id="5" name="Rectangle 4">
            <a:extLst>
              <a:ext uri="{FF2B5EF4-FFF2-40B4-BE49-F238E27FC236}">
                <a16:creationId xmlns:a16="http://schemas.microsoft.com/office/drawing/2014/main" id="{FE2A22A1-0343-438F-AF01-04C2954B1B46}"/>
              </a:ext>
            </a:extLst>
          </p:cNvPr>
          <p:cNvSpPr/>
          <p:nvPr/>
        </p:nvSpPr>
        <p:spPr>
          <a:xfrm>
            <a:off x="930922" y="2277611"/>
            <a:ext cx="2258992" cy="1964838"/>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1" name="Rectangle 10">
            <a:extLst>
              <a:ext uri="{FF2B5EF4-FFF2-40B4-BE49-F238E27FC236}">
                <a16:creationId xmlns:a16="http://schemas.microsoft.com/office/drawing/2014/main" id="{8EE5844C-5106-46D1-96B0-0637FB20BC1A}"/>
              </a:ext>
            </a:extLst>
          </p:cNvPr>
          <p:cNvSpPr/>
          <p:nvPr/>
        </p:nvSpPr>
        <p:spPr>
          <a:xfrm>
            <a:off x="3189914" y="2497822"/>
            <a:ext cx="2569130" cy="1744628"/>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4" name="Rectangle 13">
            <a:extLst>
              <a:ext uri="{FF2B5EF4-FFF2-40B4-BE49-F238E27FC236}">
                <a16:creationId xmlns:a16="http://schemas.microsoft.com/office/drawing/2014/main" id="{F4D814CD-C0C2-4906-BD71-E4AA64F3DBAA}"/>
              </a:ext>
            </a:extLst>
          </p:cNvPr>
          <p:cNvSpPr/>
          <p:nvPr/>
        </p:nvSpPr>
        <p:spPr>
          <a:xfrm>
            <a:off x="5759044" y="2369607"/>
            <a:ext cx="2374086" cy="2175895"/>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9" name="Rectangle 8">
            <a:extLst>
              <a:ext uri="{FF2B5EF4-FFF2-40B4-BE49-F238E27FC236}">
                <a16:creationId xmlns:a16="http://schemas.microsoft.com/office/drawing/2014/main" id="{878A3569-8057-4729-9EE8-152463B53600}"/>
              </a:ext>
            </a:extLst>
          </p:cNvPr>
          <p:cNvSpPr/>
          <p:nvPr/>
        </p:nvSpPr>
        <p:spPr>
          <a:xfrm flipH="1">
            <a:off x="1351675" y="1927382"/>
            <a:ext cx="347095" cy="492559"/>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Tree>
    <p:extLst>
      <p:ext uri="{BB962C8B-B14F-4D97-AF65-F5344CB8AC3E}">
        <p14:creationId xmlns:p14="http://schemas.microsoft.com/office/powerpoint/2010/main" val="63074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24AB-692F-431E-83B7-79244FD34550}"/>
              </a:ext>
            </a:extLst>
          </p:cNvPr>
          <p:cNvSpPr>
            <a:spLocks noGrp="1"/>
          </p:cNvSpPr>
          <p:nvPr>
            <p:ph type="title"/>
          </p:nvPr>
        </p:nvSpPr>
        <p:spPr/>
        <p:txBody>
          <a:bodyPr/>
          <a:lstStyle/>
          <a:p>
            <a:r>
              <a:rPr lang="en-US" dirty="0"/>
              <a:t>Class Hierarchy</a:t>
            </a:r>
            <a:endParaRPr lang="en-CY" dirty="0"/>
          </a:p>
        </p:txBody>
      </p:sp>
      <p:sp>
        <p:nvSpPr>
          <p:cNvPr id="4" name="Google Shape;128;p27">
            <a:extLst>
              <a:ext uri="{FF2B5EF4-FFF2-40B4-BE49-F238E27FC236}">
                <a16:creationId xmlns:a16="http://schemas.microsoft.com/office/drawing/2014/main" id="{ECE17147-B525-4F6F-9ED4-718104A3F30E}"/>
              </a:ext>
            </a:extLst>
          </p:cNvPr>
          <p:cNvSpPr txBox="1">
            <a:spLocks noGrp="1"/>
          </p:cNvSpPr>
          <p:nvPr>
            <p:ph type="sldNum" idx="12"/>
          </p:nvPr>
        </p:nvSpPr>
        <p:spPr>
          <a:xfrm>
            <a:off x="8591476" y="4621113"/>
            <a:ext cx="228900" cy="189300"/>
          </a:xfrm>
          <a:prstGeom prst="rect">
            <a:avLst/>
          </a:prstGeom>
        </p:spPr>
        <p:txBody>
          <a:bodyPr spcFirstLastPara="1" vert="horz" wrap="square" lIns="17450" tIns="17450" rIns="17450" bIns="17450" rtlCol="0" anchor="t" anchorCtr="0">
            <a:noAutofit/>
          </a:bodyPr>
          <a:lstStyle/>
          <a:p>
            <a:pPr>
              <a:buClr>
                <a:srgbClr val="000000"/>
              </a:buClr>
            </a:pPr>
            <a:fld id="{00000000-1234-1234-1234-123412341234}" type="slidenum">
              <a:rPr lang="en"/>
              <a:pPr>
                <a:buClr>
                  <a:srgbClr val="000000"/>
                </a:buClr>
              </a:pPr>
              <a:t>12</a:t>
            </a:fld>
            <a:endParaRPr dirty="0"/>
          </a:p>
        </p:txBody>
      </p:sp>
      <p:pic>
        <p:nvPicPr>
          <p:cNvPr id="6" name="Picture 5">
            <a:extLst>
              <a:ext uri="{FF2B5EF4-FFF2-40B4-BE49-F238E27FC236}">
                <a16:creationId xmlns:a16="http://schemas.microsoft.com/office/drawing/2014/main" id="{DD582A14-3E62-49A9-93B6-D689B871812C}"/>
              </a:ext>
            </a:extLst>
          </p:cNvPr>
          <p:cNvPicPr>
            <a:picLocks noChangeAspect="1"/>
          </p:cNvPicPr>
          <p:nvPr/>
        </p:nvPicPr>
        <p:blipFill>
          <a:blip r:embed="rId2"/>
          <a:stretch>
            <a:fillRect/>
          </a:stretch>
        </p:blipFill>
        <p:spPr>
          <a:xfrm>
            <a:off x="868681" y="1236642"/>
            <a:ext cx="6863079" cy="2773384"/>
          </a:xfrm>
          <a:prstGeom prst="rect">
            <a:avLst/>
          </a:prstGeom>
        </p:spPr>
      </p:pic>
      <p:sp>
        <p:nvSpPr>
          <p:cNvPr id="5" name="Rectangle 4">
            <a:extLst>
              <a:ext uri="{FF2B5EF4-FFF2-40B4-BE49-F238E27FC236}">
                <a16:creationId xmlns:a16="http://schemas.microsoft.com/office/drawing/2014/main" id="{FE2A22A1-0343-438F-AF01-04C2954B1B46}"/>
              </a:ext>
            </a:extLst>
          </p:cNvPr>
          <p:cNvSpPr/>
          <p:nvPr/>
        </p:nvSpPr>
        <p:spPr>
          <a:xfrm>
            <a:off x="911194" y="2925661"/>
            <a:ext cx="2271575" cy="1631051"/>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1" name="Rectangle 10">
            <a:extLst>
              <a:ext uri="{FF2B5EF4-FFF2-40B4-BE49-F238E27FC236}">
                <a16:creationId xmlns:a16="http://schemas.microsoft.com/office/drawing/2014/main" id="{8EE5844C-5106-46D1-96B0-0637FB20BC1A}"/>
              </a:ext>
            </a:extLst>
          </p:cNvPr>
          <p:cNvSpPr/>
          <p:nvPr/>
        </p:nvSpPr>
        <p:spPr>
          <a:xfrm>
            <a:off x="3189914" y="2978945"/>
            <a:ext cx="2569130" cy="1270649"/>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14" name="Rectangle 13">
            <a:extLst>
              <a:ext uri="{FF2B5EF4-FFF2-40B4-BE49-F238E27FC236}">
                <a16:creationId xmlns:a16="http://schemas.microsoft.com/office/drawing/2014/main" id="{F4D814CD-C0C2-4906-BD71-E4AA64F3DBAA}"/>
              </a:ext>
            </a:extLst>
          </p:cNvPr>
          <p:cNvSpPr/>
          <p:nvPr/>
        </p:nvSpPr>
        <p:spPr>
          <a:xfrm>
            <a:off x="5759044" y="2369607"/>
            <a:ext cx="2374086" cy="2175895"/>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
        <p:nvSpPr>
          <p:cNvPr id="9" name="Rectangle 8">
            <a:extLst>
              <a:ext uri="{FF2B5EF4-FFF2-40B4-BE49-F238E27FC236}">
                <a16:creationId xmlns:a16="http://schemas.microsoft.com/office/drawing/2014/main" id="{878A3569-8057-4729-9EE8-152463B53600}"/>
              </a:ext>
            </a:extLst>
          </p:cNvPr>
          <p:cNvSpPr/>
          <p:nvPr/>
        </p:nvSpPr>
        <p:spPr>
          <a:xfrm flipH="1">
            <a:off x="4337319" y="2919946"/>
            <a:ext cx="347095" cy="306188"/>
          </a:xfrm>
          <a:prstGeom prst="rect">
            <a:avLst/>
          </a:prstGeom>
          <a:solidFill>
            <a:srgbClr val="FFFFFF"/>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sz="1050"/>
          </a:p>
        </p:txBody>
      </p:sp>
    </p:spTree>
    <p:extLst>
      <p:ext uri="{BB962C8B-B14F-4D97-AF65-F5344CB8AC3E}">
        <p14:creationId xmlns:p14="http://schemas.microsoft.com/office/powerpoint/2010/main" val="34400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24AB-692F-431E-83B7-79244FD34550}"/>
              </a:ext>
            </a:extLst>
          </p:cNvPr>
          <p:cNvSpPr>
            <a:spLocks noGrp="1"/>
          </p:cNvSpPr>
          <p:nvPr>
            <p:ph type="title"/>
          </p:nvPr>
        </p:nvSpPr>
        <p:spPr/>
        <p:txBody>
          <a:bodyPr/>
          <a:lstStyle/>
          <a:p>
            <a:r>
              <a:rPr lang="en-US" dirty="0"/>
              <a:t>Class Hierarchy</a:t>
            </a:r>
            <a:endParaRPr lang="en-CY" dirty="0"/>
          </a:p>
        </p:txBody>
      </p:sp>
      <p:sp>
        <p:nvSpPr>
          <p:cNvPr id="4" name="Google Shape;128;p27">
            <a:extLst>
              <a:ext uri="{FF2B5EF4-FFF2-40B4-BE49-F238E27FC236}">
                <a16:creationId xmlns:a16="http://schemas.microsoft.com/office/drawing/2014/main" id="{ECE17147-B525-4F6F-9ED4-718104A3F30E}"/>
              </a:ext>
            </a:extLst>
          </p:cNvPr>
          <p:cNvSpPr txBox="1">
            <a:spLocks noGrp="1"/>
          </p:cNvSpPr>
          <p:nvPr>
            <p:ph type="sldNum" idx="12"/>
          </p:nvPr>
        </p:nvSpPr>
        <p:spPr>
          <a:xfrm>
            <a:off x="8591476" y="4621113"/>
            <a:ext cx="228900" cy="189300"/>
          </a:xfrm>
          <a:prstGeom prst="rect">
            <a:avLst/>
          </a:prstGeom>
        </p:spPr>
        <p:txBody>
          <a:bodyPr spcFirstLastPara="1" vert="horz" wrap="square" lIns="17450" tIns="17450" rIns="17450" bIns="17450" rtlCol="0" anchor="t" anchorCtr="0">
            <a:noAutofit/>
          </a:bodyPr>
          <a:lstStyle/>
          <a:p>
            <a:pPr>
              <a:buClr>
                <a:srgbClr val="000000"/>
              </a:buClr>
            </a:pPr>
            <a:fld id="{00000000-1234-1234-1234-123412341234}" type="slidenum">
              <a:rPr lang="en"/>
              <a:pPr>
                <a:buClr>
                  <a:srgbClr val="000000"/>
                </a:buClr>
              </a:pPr>
              <a:t>13</a:t>
            </a:fld>
            <a:endParaRPr dirty="0"/>
          </a:p>
        </p:txBody>
      </p:sp>
      <p:pic>
        <p:nvPicPr>
          <p:cNvPr id="6" name="Picture 5">
            <a:extLst>
              <a:ext uri="{FF2B5EF4-FFF2-40B4-BE49-F238E27FC236}">
                <a16:creationId xmlns:a16="http://schemas.microsoft.com/office/drawing/2014/main" id="{DD582A14-3E62-49A9-93B6-D689B871812C}"/>
              </a:ext>
            </a:extLst>
          </p:cNvPr>
          <p:cNvPicPr>
            <a:picLocks noChangeAspect="1"/>
          </p:cNvPicPr>
          <p:nvPr/>
        </p:nvPicPr>
        <p:blipFill>
          <a:blip r:embed="rId2"/>
          <a:stretch>
            <a:fillRect/>
          </a:stretch>
        </p:blipFill>
        <p:spPr>
          <a:xfrm>
            <a:off x="868681" y="1236642"/>
            <a:ext cx="6863079" cy="2773384"/>
          </a:xfrm>
          <a:prstGeom prst="rect">
            <a:avLst/>
          </a:prstGeom>
        </p:spPr>
      </p:pic>
    </p:spTree>
    <p:extLst>
      <p:ext uri="{BB962C8B-B14F-4D97-AF65-F5344CB8AC3E}">
        <p14:creationId xmlns:p14="http://schemas.microsoft.com/office/powerpoint/2010/main" val="110148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24AB-692F-431E-83B7-79244FD34550}"/>
              </a:ext>
            </a:extLst>
          </p:cNvPr>
          <p:cNvSpPr>
            <a:spLocks noGrp="1"/>
          </p:cNvSpPr>
          <p:nvPr>
            <p:ph type="title"/>
          </p:nvPr>
        </p:nvSpPr>
        <p:spPr/>
        <p:txBody>
          <a:bodyPr/>
          <a:lstStyle/>
          <a:p>
            <a:r>
              <a:rPr lang="en-US" dirty="0"/>
              <a:t>Class Hierarchy</a:t>
            </a:r>
            <a:endParaRPr lang="en-CY" dirty="0"/>
          </a:p>
        </p:txBody>
      </p:sp>
      <p:sp>
        <p:nvSpPr>
          <p:cNvPr id="4" name="Google Shape;128;p27">
            <a:extLst>
              <a:ext uri="{FF2B5EF4-FFF2-40B4-BE49-F238E27FC236}">
                <a16:creationId xmlns:a16="http://schemas.microsoft.com/office/drawing/2014/main" id="{ECE17147-B525-4F6F-9ED4-718104A3F30E}"/>
              </a:ext>
            </a:extLst>
          </p:cNvPr>
          <p:cNvSpPr txBox="1">
            <a:spLocks noGrp="1"/>
          </p:cNvSpPr>
          <p:nvPr>
            <p:ph type="sldNum" idx="12"/>
          </p:nvPr>
        </p:nvSpPr>
        <p:spPr>
          <a:xfrm>
            <a:off x="8591476" y="4621113"/>
            <a:ext cx="228900" cy="189300"/>
          </a:xfrm>
          <a:prstGeom prst="rect">
            <a:avLst/>
          </a:prstGeom>
        </p:spPr>
        <p:txBody>
          <a:bodyPr spcFirstLastPara="1" vert="horz" wrap="square" lIns="17450" tIns="17450" rIns="17450" bIns="17450" rtlCol="0" anchor="t" anchorCtr="0">
            <a:noAutofit/>
          </a:bodyPr>
          <a:lstStyle/>
          <a:p>
            <a:pPr>
              <a:buClr>
                <a:srgbClr val="000000"/>
              </a:buClr>
            </a:pPr>
            <a:fld id="{00000000-1234-1234-1234-123412341234}" type="slidenum">
              <a:rPr lang="en"/>
              <a:pPr>
                <a:buClr>
                  <a:srgbClr val="000000"/>
                </a:buClr>
              </a:pPr>
              <a:t>14</a:t>
            </a:fld>
            <a:endParaRPr dirty="0"/>
          </a:p>
        </p:txBody>
      </p:sp>
      <p:pic>
        <p:nvPicPr>
          <p:cNvPr id="6" name="Picture 5">
            <a:extLst>
              <a:ext uri="{FF2B5EF4-FFF2-40B4-BE49-F238E27FC236}">
                <a16:creationId xmlns:a16="http://schemas.microsoft.com/office/drawing/2014/main" id="{DD582A14-3E62-49A9-93B6-D689B871812C}"/>
              </a:ext>
            </a:extLst>
          </p:cNvPr>
          <p:cNvPicPr>
            <a:picLocks noChangeAspect="1"/>
          </p:cNvPicPr>
          <p:nvPr/>
        </p:nvPicPr>
        <p:blipFill>
          <a:blip r:embed="rId3"/>
          <a:stretch>
            <a:fillRect/>
          </a:stretch>
        </p:blipFill>
        <p:spPr>
          <a:xfrm>
            <a:off x="868681" y="1236642"/>
            <a:ext cx="6863079" cy="2773384"/>
          </a:xfrm>
          <a:prstGeom prst="rect">
            <a:avLst/>
          </a:prstGeom>
        </p:spPr>
      </p:pic>
      <p:sp>
        <p:nvSpPr>
          <p:cNvPr id="5" name="Rectangle 4">
            <a:extLst>
              <a:ext uri="{FF2B5EF4-FFF2-40B4-BE49-F238E27FC236}">
                <a16:creationId xmlns:a16="http://schemas.microsoft.com/office/drawing/2014/main" id="{6A8A6942-6B63-4A03-A0A0-067CCDF28A3F}"/>
              </a:ext>
            </a:extLst>
          </p:cNvPr>
          <p:cNvSpPr/>
          <p:nvPr/>
        </p:nvSpPr>
        <p:spPr>
          <a:xfrm>
            <a:off x="868680" y="3034602"/>
            <a:ext cx="1884567" cy="480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Tree>
    <p:custDataLst>
      <p:tags r:id="rId1"/>
    </p:custDataLst>
    <p:extLst>
      <p:ext uri="{BB962C8B-B14F-4D97-AF65-F5344CB8AC3E}">
        <p14:creationId xmlns:p14="http://schemas.microsoft.com/office/powerpoint/2010/main" val="14456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DBD-FC07-4A82-9B65-4021DEC9D5D4}"/>
              </a:ext>
            </a:extLst>
          </p:cNvPr>
          <p:cNvSpPr>
            <a:spLocks noGrp="1"/>
          </p:cNvSpPr>
          <p:nvPr>
            <p:ph type="title"/>
          </p:nvPr>
        </p:nvSpPr>
        <p:spPr/>
        <p:txBody>
          <a:bodyPr/>
          <a:lstStyle/>
          <a:p>
            <a:r>
              <a:rPr lang="en-GB" sz="2400" dirty="0"/>
              <a:t>Possible competencies questions that ICARUS Ontology can answer</a:t>
            </a:r>
            <a:endParaRPr lang="en-CY" sz="2400" dirty="0"/>
          </a:p>
        </p:txBody>
      </p:sp>
      <p:sp>
        <p:nvSpPr>
          <p:cNvPr id="4" name="Google Shape;128;p27">
            <a:extLst>
              <a:ext uri="{FF2B5EF4-FFF2-40B4-BE49-F238E27FC236}">
                <a16:creationId xmlns:a16="http://schemas.microsoft.com/office/drawing/2014/main" id="{B66D9FA0-5A30-46BD-99CF-7BAD8806FD0B}"/>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15</a:t>
            </a:fld>
            <a:endParaRPr dirty="0"/>
          </a:p>
        </p:txBody>
      </p:sp>
      <p:sp>
        <p:nvSpPr>
          <p:cNvPr id="5" name="Text Placeholder 2">
            <a:extLst>
              <a:ext uri="{FF2B5EF4-FFF2-40B4-BE49-F238E27FC236}">
                <a16:creationId xmlns:a16="http://schemas.microsoft.com/office/drawing/2014/main" id="{C564887D-B7FC-4E75-92CA-FCD55A685EF7}"/>
              </a:ext>
            </a:extLst>
          </p:cNvPr>
          <p:cNvSpPr>
            <a:spLocks noGrp="1"/>
          </p:cNvSpPr>
          <p:nvPr>
            <p:ph type="body" sz="quarter" idx="13"/>
          </p:nvPr>
        </p:nvSpPr>
        <p:spPr>
          <a:xfrm>
            <a:off x="373063" y="1133475"/>
            <a:ext cx="8218487" cy="3238500"/>
          </a:xfrm>
        </p:spPr>
        <p:txBody>
          <a:bodyPr/>
          <a:lstStyle/>
          <a:p>
            <a:pPr>
              <a:buFont typeface="Wingdings" panose="05000000000000000000" pitchFamily="2" charset="2"/>
              <a:buChar char="q"/>
            </a:pPr>
            <a:r>
              <a:rPr lang="en-US" dirty="0"/>
              <a:t>‘‘Which datasets contain columns about flight delay time?’’</a:t>
            </a:r>
          </a:p>
          <a:p>
            <a:pPr>
              <a:buFont typeface="Wingdings" panose="05000000000000000000" pitchFamily="2" charset="2"/>
              <a:buChar char="q"/>
            </a:pPr>
            <a:r>
              <a:rPr lang="en-US" dirty="0"/>
              <a:t>‘‘Which is the airport departure terminal for a specific flight?’’</a:t>
            </a:r>
          </a:p>
          <a:p>
            <a:pPr>
              <a:buFont typeface="Wingdings" panose="05000000000000000000" pitchFamily="2" charset="2"/>
              <a:buChar char="q"/>
            </a:pPr>
            <a:r>
              <a:rPr lang="en-US" dirty="0"/>
              <a:t>‘‘How many were the occupied seats on a specific flight?’’</a:t>
            </a:r>
          </a:p>
        </p:txBody>
      </p:sp>
    </p:spTree>
    <p:extLst>
      <p:ext uri="{BB962C8B-B14F-4D97-AF65-F5344CB8AC3E}">
        <p14:creationId xmlns:p14="http://schemas.microsoft.com/office/powerpoint/2010/main" val="195864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FFBF-2462-4A82-B319-355BDE3BFE2E}"/>
              </a:ext>
            </a:extLst>
          </p:cNvPr>
          <p:cNvSpPr>
            <a:spLocks noGrp="1"/>
          </p:cNvSpPr>
          <p:nvPr>
            <p:ph type="title"/>
          </p:nvPr>
        </p:nvSpPr>
        <p:spPr/>
        <p:txBody>
          <a:bodyPr/>
          <a:lstStyle/>
          <a:p>
            <a:r>
              <a:rPr lang="en-US" dirty="0"/>
              <a:t>Use Cases</a:t>
            </a:r>
            <a:endParaRPr lang="en-CY" dirty="0"/>
          </a:p>
        </p:txBody>
      </p:sp>
      <p:sp>
        <p:nvSpPr>
          <p:cNvPr id="4" name="Google Shape;128;p27">
            <a:extLst>
              <a:ext uri="{FF2B5EF4-FFF2-40B4-BE49-F238E27FC236}">
                <a16:creationId xmlns:a16="http://schemas.microsoft.com/office/drawing/2014/main" id="{41EE4FB2-D0BC-42CC-97A9-E2EE38DE534B}"/>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16</a:t>
            </a:fld>
            <a:endParaRPr dirty="0"/>
          </a:p>
        </p:txBody>
      </p:sp>
      <p:pic>
        <p:nvPicPr>
          <p:cNvPr id="6" name="Picture 5" descr="A picture containing tree, plant&#10;&#10;Description automatically generated">
            <a:extLst>
              <a:ext uri="{FF2B5EF4-FFF2-40B4-BE49-F238E27FC236}">
                <a16:creationId xmlns:a16="http://schemas.microsoft.com/office/drawing/2014/main" id="{192A3955-D8CB-45F5-BC2B-E82C3EA91075}"/>
              </a:ext>
            </a:extLst>
          </p:cNvPr>
          <p:cNvPicPr>
            <a:picLocks noChangeAspect="1"/>
          </p:cNvPicPr>
          <p:nvPr/>
        </p:nvPicPr>
        <p:blipFill>
          <a:blip r:embed="rId2"/>
          <a:stretch>
            <a:fillRect/>
          </a:stretch>
        </p:blipFill>
        <p:spPr>
          <a:xfrm>
            <a:off x="419995" y="2178423"/>
            <a:ext cx="1945981" cy="1945981"/>
          </a:xfrm>
          <a:prstGeom prst="rect">
            <a:avLst/>
          </a:prstGeom>
        </p:spPr>
      </p:pic>
      <p:sp>
        <p:nvSpPr>
          <p:cNvPr id="7" name="TextBox 6">
            <a:extLst>
              <a:ext uri="{FF2B5EF4-FFF2-40B4-BE49-F238E27FC236}">
                <a16:creationId xmlns:a16="http://schemas.microsoft.com/office/drawing/2014/main" id="{9D582841-8B54-48DD-BF17-8FF677D9F25F}"/>
              </a:ext>
            </a:extLst>
          </p:cNvPr>
          <p:cNvSpPr txBox="1"/>
          <p:nvPr/>
        </p:nvSpPr>
        <p:spPr>
          <a:xfrm>
            <a:off x="607999" y="1499347"/>
            <a:ext cx="1727947" cy="400110"/>
          </a:xfrm>
          <a:prstGeom prst="rect">
            <a:avLst/>
          </a:prstGeom>
          <a:noFill/>
        </p:spPr>
        <p:txBody>
          <a:bodyPr wrap="square" rtlCol="0">
            <a:spAutoFit/>
          </a:bodyPr>
          <a:lstStyle/>
          <a:p>
            <a:pPr algn="ctr"/>
            <a:r>
              <a:rPr lang="en-US" sz="2000" b="1" dirty="0">
                <a:solidFill>
                  <a:schemeClr val="bg2">
                    <a:lumMod val="75000"/>
                    <a:lumOff val="25000"/>
                  </a:schemeClr>
                </a:solidFill>
                <a:latin typeface="Roboto" panose="020B0604020202020204" charset="0"/>
                <a:ea typeface="Roboto" panose="020B0604020202020204" charset="0"/>
              </a:rPr>
              <a:t>Twitter</a:t>
            </a:r>
            <a:endParaRPr lang="en-CY" sz="2000" b="1" dirty="0">
              <a:solidFill>
                <a:schemeClr val="bg2">
                  <a:lumMod val="75000"/>
                  <a:lumOff val="25000"/>
                </a:schemeClr>
              </a:solidFill>
              <a:latin typeface="Roboto" panose="020B0604020202020204" charset="0"/>
              <a:ea typeface="Roboto" panose="020B0604020202020204" charset="0"/>
            </a:endParaRPr>
          </a:p>
        </p:txBody>
      </p:sp>
      <p:sp>
        <p:nvSpPr>
          <p:cNvPr id="11" name="TextBox 10">
            <a:extLst>
              <a:ext uri="{FF2B5EF4-FFF2-40B4-BE49-F238E27FC236}">
                <a16:creationId xmlns:a16="http://schemas.microsoft.com/office/drawing/2014/main" id="{3C2C5B02-9A4E-4657-87EC-5A317340BCBA}"/>
              </a:ext>
            </a:extLst>
          </p:cNvPr>
          <p:cNvSpPr txBox="1"/>
          <p:nvPr/>
        </p:nvSpPr>
        <p:spPr>
          <a:xfrm>
            <a:off x="2897600" y="1499347"/>
            <a:ext cx="3310966" cy="400110"/>
          </a:xfrm>
          <a:prstGeom prst="rect">
            <a:avLst/>
          </a:prstGeom>
          <a:noFill/>
        </p:spPr>
        <p:txBody>
          <a:bodyPr wrap="square" rtlCol="0">
            <a:spAutoFit/>
          </a:bodyPr>
          <a:lstStyle/>
          <a:p>
            <a:pPr algn="r"/>
            <a:r>
              <a:rPr lang="en-US" sz="2000" b="1" dirty="0">
                <a:solidFill>
                  <a:schemeClr val="bg2">
                    <a:lumMod val="75000"/>
                    <a:lumOff val="25000"/>
                  </a:schemeClr>
                </a:solidFill>
                <a:latin typeface="Roboto" panose="020B0604020202020204" charset="0"/>
                <a:ea typeface="Roboto" panose="020B0604020202020204" charset="0"/>
              </a:rPr>
              <a:t>Recommendation System</a:t>
            </a:r>
            <a:endParaRPr lang="en-CY" sz="2000" b="1" dirty="0">
              <a:solidFill>
                <a:schemeClr val="bg2">
                  <a:lumMod val="75000"/>
                  <a:lumOff val="25000"/>
                </a:schemeClr>
              </a:solidFill>
              <a:latin typeface="Roboto" panose="020B0604020202020204" charset="0"/>
              <a:ea typeface="Roboto" panose="020B0604020202020204" charset="0"/>
            </a:endParaRPr>
          </a:p>
        </p:txBody>
      </p:sp>
      <p:pic>
        <p:nvPicPr>
          <p:cNvPr id="2052" name="Picture 4">
            <a:extLst>
              <a:ext uri="{FF2B5EF4-FFF2-40B4-BE49-F238E27FC236}">
                <a16:creationId xmlns:a16="http://schemas.microsoft.com/office/drawing/2014/main" id="{4A9E4DCB-9D6E-4705-8FD0-E7059FD2C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9" y="2283959"/>
            <a:ext cx="1727947" cy="17349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CF77DFA-C1FD-464E-8067-8CAFB00D38DD}"/>
              </a:ext>
            </a:extLst>
          </p:cNvPr>
          <p:cNvSpPr txBox="1"/>
          <p:nvPr/>
        </p:nvSpPr>
        <p:spPr>
          <a:xfrm>
            <a:off x="6770220" y="1499347"/>
            <a:ext cx="1727947" cy="400110"/>
          </a:xfrm>
          <a:prstGeom prst="rect">
            <a:avLst/>
          </a:prstGeom>
          <a:noFill/>
        </p:spPr>
        <p:txBody>
          <a:bodyPr wrap="square" rtlCol="0">
            <a:spAutoFit/>
          </a:bodyPr>
          <a:lstStyle/>
          <a:p>
            <a:pPr algn="ctr"/>
            <a:r>
              <a:rPr lang="en-US" sz="2000" b="1" dirty="0">
                <a:solidFill>
                  <a:schemeClr val="bg2">
                    <a:lumMod val="75000"/>
                    <a:lumOff val="25000"/>
                  </a:schemeClr>
                </a:solidFill>
                <a:latin typeface="Roboto" panose="020B0604020202020204" charset="0"/>
                <a:ea typeface="Roboto" panose="020B0604020202020204" charset="0"/>
              </a:rPr>
              <a:t>Covid-19</a:t>
            </a:r>
            <a:endParaRPr lang="en-CY" sz="2000" b="1" dirty="0">
              <a:solidFill>
                <a:schemeClr val="bg2">
                  <a:lumMod val="75000"/>
                  <a:lumOff val="25000"/>
                </a:schemeClr>
              </a:solidFill>
              <a:latin typeface="Roboto" panose="020B0604020202020204" charset="0"/>
              <a:ea typeface="Roboto" panose="020B0604020202020204" charset="0"/>
            </a:endParaRPr>
          </a:p>
        </p:txBody>
      </p:sp>
      <p:grpSp>
        <p:nvGrpSpPr>
          <p:cNvPr id="18" name="Group 17">
            <a:extLst>
              <a:ext uri="{FF2B5EF4-FFF2-40B4-BE49-F238E27FC236}">
                <a16:creationId xmlns:a16="http://schemas.microsoft.com/office/drawing/2014/main" id="{8C799213-8C2D-41BF-AEA5-E3F0DC603E68}"/>
              </a:ext>
            </a:extLst>
          </p:cNvPr>
          <p:cNvGrpSpPr/>
          <p:nvPr/>
        </p:nvGrpSpPr>
        <p:grpSpPr>
          <a:xfrm>
            <a:off x="3166628" y="2357422"/>
            <a:ext cx="2810744" cy="1609460"/>
            <a:chOff x="6009632" y="2357422"/>
            <a:chExt cx="2810744" cy="1609460"/>
          </a:xfrm>
        </p:grpSpPr>
        <p:pic>
          <p:nvPicPr>
            <p:cNvPr id="2060" name="Picture 12" descr="Plot + Scatter: Data for users first">
              <a:extLst>
                <a:ext uri="{FF2B5EF4-FFF2-40B4-BE49-F238E27FC236}">
                  <a16:creationId xmlns:a16="http://schemas.microsoft.com/office/drawing/2014/main" id="{CDB5EE33-4135-46BC-A060-F09A19D9B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632" y="2357422"/>
              <a:ext cx="2810744" cy="160946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879306EB-BBB9-483C-B308-98DEE0443CAD}"/>
                </a:ext>
              </a:extLst>
            </p:cNvPr>
            <p:cNvSpPr/>
            <p:nvPr/>
          </p:nvSpPr>
          <p:spPr>
            <a:xfrm>
              <a:off x="6650831" y="2755106"/>
              <a:ext cx="216695" cy="242888"/>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pic>
          <p:nvPicPr>
            <p:cNvPr id="15" name="Graphic 14" descr="Database">
              <a:extLst>
                <a:ext uri="{FF2B5EF4-FFF2-40B4-BE49-F238E27FC236}">
                  <a16:creationId xmlns:a16="http://schemas.microsoft.com/office/drawing/2014/main" id="{659D1527-0060-4364-A360-F621B0DBF2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3586" y="2740958"/>
              <a:ext cx="271184" cy="271184"/>
            </a:xfrm>
            <a:prstGeom prst="rect">
              <a:avLst/>
            </a:prstGeom>
          </p:spPr>
        </p:pic>
        <p:sp>
          <p:nvSpPr>
            <p:cNvPr id="24" name="Oval 23">
              <a:extLst>
                <a:ext uri="{FF2B5EF4-FFF2-40B4-BE49-F238E27FC236}">
                  <a16:creationId xmlns:a16="http://schemas.microsoft.com/office/drawing/2014/main" id="{1E0224A0-A25C-4D71-B1DF-5C41F7BFDFE2}"/>
                </a:ext>
              </a:extLst>
            </p:cNvPr>
            <p:cNvSpPr/>
            <p:nvPr/>
          </p:nvSpPr>
          <p:spPr>
            <a:xfrm>
              <a:off x="7484269" y="3738562"/>
              <a:ext cx="87899" cy="12282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25" name="Oval 24">
              <a:extLst>
                <a:ext uri="{FF2B5EF4-FFF2-40B4-BE49-F238E27FC236}">
                  <a16:creationId xmlns:a16="http://schemas.microsoft.com/office/drawing/2014/main" id="{5B051BB3-0ABC-4246-89BE-995D6ABE9B9C}"/>
                </a:ext>
              </a:extLst>
            </p:cNvPr>
            <p:cNvSpPr/>
            <p:nvPr/>
          </p:nvSpPr>
          <p:spPr>
            <a:xfrm>
              <a:off x="8405813" y="3278981"/>
              <a:ext cx="99805" cy="91863"/>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27" name="Oval 26">
              <a:extLst>
                <a:ext uri="{FF2B5EF4-FFF2-40B4-BE49-F238E27FC236}">
                  <a16:creationId xmlns:a16="http://schemas.microsoft.com/office/drawing/2014/main" id="{FFD01E28-3E9B-4C82-9DE5-8A2CC3FAE8DC}"/>
                </a:ext>
              </a:extLst>
            </p:cNvPr>
            <p:cNvSpPr/>
            <p:nvPr/>
          </p:nvSpPr>
          <p:spPr>
            <a:xfrm>
              <a:off x="6429376" y="3822593"/>
              <a:ext cx="107155" cy="96944"/>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pic>
          <p:nvPicPr>
            <p:cNvPr id="28" name="Graphic 27" descr="Database">
              <a:extLst>
                <a:ext uri="{FF2B5EF4-FFF2-40B4-BE49-F238E27FC236}">
                  <a16:creationId xmlns:a16="http://schemas.microsoft.com/office/drawing/2014/main" id="{298041E1-5B4B-4123-A1C0-8F4B78E1192C}"/>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459692" y="3738088"/>
              <a:ext cx="137052" cy="137052"/>
            </a:xfrm>
            <a:prstGeom prst="rect">
              <a:avLst/>
            </a:prstGeom>
          </p:spPr>
        </p:pic>
        <p:pic>
          <p:nvPicPr>
            <p:cNvPr id="29" name="Graphic 28" descr="Database">
              <a:extLst>
                <a:ext uri="{FF2B5EF4-FFF2-40B4-BE49-F238E27FC236}">
                  <a16:creationId xmlns:a16="http://schemas.microsoft.com/office/drawing/2014/main" id="{267D0678-CB5A-447C-9ACC-35F3AB70DB2E}"/>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8401051" y="3268768"/>
              <a:ext cx="110916" cy="110916"/>
            </a:xfrm>
            <a:prstGeom prst="rect">
              <a:avLst/>
            </a:prstGeom>
          </p:spPr>
        </p:pic>
        <p:pic>
          <p:nvPicPr>
            <p:cNvPr id="30" name="Graphic 29" descr="Database">
              <a:extLst>
                <a:ext uri="{FF2B5EF4-FFF2-40B4-BE49-F238E27FC236}">
                  <a16:creationId xmlns:a16="http://schemas.microsoft.com/office/drawing/2014/main" id="{F110B6D3-FE6F-48DC-A3C5-F9D9B54081ED}"/>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6421469" y="3803520"/>
              <a:ext cx="122205" cy="122205"/>
            </a:xfrm>
            <a:prstGeom prst="rect">
              <a:avLst/>
            </a:prstGeom>
          </p:spPr>
        </p:pic>
      </p:grpSp>
    </p:spTree>
    <p:extLst>
      <p:ext uri="{BB962C8B-B14F-4D97-AF65-F5344CB8AC3E}">
        <p14:creationId xmlns:p14="http://schemas.microsoft.com/office/powerpoint/2010/main" val="29790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A964-4565-41FB-BB29-4DD304B87FC7}"/>
              </a:ext>
            </a:extLst>
          </p:cNvPr>
          <p:cNvSpPr>
            <a:spLocks noGrp="1"/>
          </p:cNvSpPr>
          <p:nvPr>
            <p:ph type="title"/>
          </p:nvPr>
        </p:nvSpPr>
        <p:spPr/>
        <p:txBody>
          <a:bodyPr/>
          <a:lstStyle/>
          <a:p>
            <a:r>
              <a:rPr lang="en-US" dirty="0"/>
              <a:t>Scenario: Twitter</a:t>
            </a:r>
            <a:endParaRPr lang="en-CY" dirty="0"/>
          </a:p>
        </p:txBody>
      </p:sp>
      <p:sp>
        <p:nvSpPr>
          <p:cNvPr id="3" name="Text Placeholder 2">
            <a:extLst>
              <a:ext uri="{FF2B5EF4-FFF2-40B4-BE49-F238E27FC236}">
                <a16:creationId xmlns:a16="http://schemas.microsoft.com/office/drawing/2014/main" id="{CB428E95-4412-415D-9639-905695F828DE}"/>
              </a:ext>
            </a:extLst>
          </p:cNvPr>
          <p:cNvSpPr>
            <a:spLocks noGrp="1"/>
          </p:cNvSpPr>
          <p:nvPr>
            <p:ph type="body" sz="quarter" idx="13"/>
          </p:nvPr>
        </p:nvSpPr>
        <p:spPr/>
        <p:txBody>
          <a:bodyPr/>
          <a:lstStyle/>
          <a:p>
            <a:pPr>
              <a:buFont typeface="Wingdings" panose="05000000000000000000" pitchFamily="2" charset="2"/>
              <a:buChar char="q"/>
            </a:pPr>
            <a:r>
              <a:rPr lang="en-US" sz="1800" dirty="0"/>
              <a:t>Based on </a:t>
            </a:r>
            <a:r>
              <a:rPr lang="en-US" sz="1800" b="1" dirty="0"/>
              <a:t>Twitter data </a:t>
            </a:r>
            <a:r>
              <a:rPr lang="en-US" sz="1800" dirty="0"/>
              <a:t>(e.g. travelers' tweets) that are related to the aviation, the </a:t>
            </a:r>
            <a:r>
              <a:rPr lang="en-US" sz="1800" b="1" dirty="0"/>
              <a:t>popularity </a:t>
            </a:r>
            <a:r>
              <a:rPr lang="en-US" sz="1800" dirty="0"/>
              <a:t>(e.g. sentiment score) of </a:t>
            </a:r>
            <a:r>
              <a:rPr lang="en-US" sz="1800" b="1" dirty="0"/>
              <a:t>airlines</a:t>
            </a:r>
            <a:r>
              <a:rPr lang="en-US" sz="1800" dirty="0"/>
              <a:t> and </a:t>
            </a:r>
            <a:r>
              <a:rPr lang="en-US" sz="1800" b="1" dirty="0"/>
              <a:t>airports</a:t>
            </a:r>
            <a:r>
              <a:rPr lang="en-US" sz="1800" dirty="0"/>
              <a:t> can be found and extracted. </a:t>
            </a:r>
          </a:p>
          <a:p>
            <a:pPr>
              <a:buFont typeface="Wingdings" panose="05000000000000000000" pitchFamily="2" charset="2"/>
              <a:buChar char="q"/>
            </a:pPr>
            <a:r>
              <a:rPr lang="en-US" sz="1800" dirty="0"/>
              <a:t>Providing such kind of statistics (e.g. popularity) could </a:t>
            </a:r>
            <a:r>
              <a:rPr lang="en-US" sz="1800" b="1" dirty="0"/>
              <a:t>help airlines to find</a:t>
            </a:r>
            <a:r>
              <a:rPr lang="en-US" sz="1800" dirty="0"/>
              <a:t>:</a:t>
            </a:r>
          </a:p>
          <a:p>
            <a:pPr lvl="1">
              <a:spcBef>
                <a:spcPts val="1200"/>
              </a:spcBef>
              <a:buFont typeface="Wingdings" panose="05000000000000000000" pitchFamily="2" charset="2"/>
              <a:buChar char="q"/>
            </a:pPr>
            <a:r>
              <a:rPr lang="en-US" sz="1800" dirty="0"/>
              <a:t>the most </a:t>
            </a:r>
            <a:r>
              <a:rPr lang="en-US" sz="1800" b="1" dirty="0"/>
              <a:t>common problems </a:t>
            </a:r>
            <a:r>
              <a:rPr lang="en-US" sz="1800" dirty="0"/>
              <a:t>in case of </a:t>
            </a:r>
            <a:r>
              <a:rPr lang="en-US" sz="1800" b="1" dirty="0"/>
              <a:t>bad flight</a:t>
            </a:r>
            <a:br>
              <a:rPr lang="en-US" sz="1800" dirty="0"/>
            </a:br>
            <a:r>
              <a:rPr lang="en-US" sz="1600" dirty="0"/>
              <a:t>e.g. late flight, long lines, lost luggage, customer service, etc.   </a:t>
            </a:r>
          </a:p>
          <a:p>
            <a:pPr lvl="1">
              <a:spcBef>
                <a:spcPts val="1200"/>
              </a:spcBef>
              <a:buFont typeface="Wingdings" panose="05000000000000000000" pitchFamily="2" charset="2"/>
              <a:buChar char="q"/>
            </a:pPr>
            <a:r>
              <a:rPr lang="en-US" sz="1800" b="1" dirty="0"/>
              <a:t>popularity</a:t>
            </a:r>
            <a:r>
              <a:rPr lang="en-US" sz="1800" dirty="0"/>
              <a:t> of one </a:t>
            </a:r>
            <a:r>
              <a:rPr lang="en-US" sz="1800" b="1" dirty="0"/>
              <a:t>airline versus competitors</a:t>
            </a:r>
          </a:p>
          <a:p>
            <a:pPr lvl="1">
              <a:buFont typeface="Wingdings" panose="05000000000000000000" pitchFamily="2" charset="2"/>
              <a:buChar char="q"/>
            </a:pPr>
            <a:endParaRPr lang="en-CY" dirty="0"/>
          </a:p>
        </p:txBody>
      </p:sp>
      <p:sp>
        <p:nvSpPr>
          <p:cNvPr id="4" name="Google Shape;128;p27">
            <a:extLst>
              <a:ext uri="{FF2B5EF4-FFF2-40B4-BE49-F238E27FC236}">
                <a16:creationId xmlns:a16="http://schemas.microsoft.com/office/drawing/2014/main" id="{8BB6333E-B47A-4446-AB5A-AB310FECCE32}"/>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17</a:t>
            </a:fld>
            <a:endParaRPr dirty="0"/>
          </a:p>
        </p:txBody>
      </p:sp>
    </p:spTree>
    <p:custDataLst>
      <p:tags r:id="rId1"/>
    </p:custDataLst>
    <p:extLst>
      <p:ext uri="{BB962C8B-B14F-4D97-AF65-F5344CB8AC3E}">
        <p14:creationId xmlns:p14="http://schemas.microsoft.com/office/powerpoint/2010/main" val="41893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A964-4565-41FB-BB29-4DD304B87FC7}"/>
              </a:ext>
            </a:extLst>
          </p:cNvPr>
          <p:cNvSpPr>
            <a:spLocks noGrp="1"/>
          </p:cNvSpPr>
          <p:nvPr>
            <p:ph type="title"/>
          </p:nvPr>
        </p:nvSpPr>
        <p:spPr/>
        <p:txBody>
          <a:bodyPr/>
          <a:lstStyle/>
          <a:p>
            <a:r>
              <a:rPr lang="en-US" dirty="0"/>
              <a:t>Scenario: Twitter</a:t>
            </a:r>
            <a:endParaRPr lang="en-CY" dirty="0"/>
          </a:p>
        </p:txBody>
      </p:sp>
      <p:sp>
        <p:nvSpPr>
          <p:cNvPr id="3" name="Text Placeholder 2">
            <a:extLst>
              <a:ext uri="{FF2B5EF4-FFF2-40B4-BE49-F238E27FC236}">
                <a16:creationId xmlns:a16="http://schemas.microsoft.com/office/drawing/2014/main" id="{CB428E95-4412-415D-9639-905695F828DE}"/>
              </a:ext>
            </a:extLst>
          </p:cNvPr>
          <p:cNvSpPr>
            <a:spLocks noGrp="1"/>
          </p:cNvSpPr>
          <p:nvPr>
            <p:ph type="body" sz="quarter" idx="13"/>
          </p:nvPr>
        </p:nvSpPr>
        <p:spPr/>
        <p:txBody>
          <a:bodyPr/>
          <a:lstStyle/>
          <a:p>
            <a:pPr marL="514350" indent="-342900">
              <a:spcBef>
                <a:spcPts val="1800"/>
              </a:spcBef>
              <a:buFont typeface="+mj-lt"/>
              <a:buAutoNum type="arabicPeriod"/>
            </a:pPr>
            <a:r>
              <a:rPr lang="en-US" b="1" dirty="0"/>
              <a:t>Ontology Extension</a:t>
            </a:r>
            <a:r>
              <a:rPr lang="en-US" dirty="0"/>
              <a:t>: expand the ICARUS ontology based on the concepts and entities related to Twitter e.g. twitter user account, the number of followers, tweets, etc.</a:t>
            </a:r>
          </a:p>
          <a:p>
            <a:pPr marL="514350" indent="-342900">
              <a:spcBef>
                <a:spcPts val="1800"/>
              </a:spcBef>
              <a:buFont typeface="+mj-lt"/>
              <a:buAutoNum type="arabicPeriod"/>
            </a:pPr>
            <a:r>
              <a:rPr lang="en-US" b="1" dirty="0"/>
              <a:t>Data Collection</a:t>
            </a:r>
            <a:r>
              <a:rPr lang="en-US" dirty="0"/>
              <a:t>: retrieve tweets and airlines accounts via the Twitter Streaming API </a:t>
            </a:r>
          </a:p>
          <a:p>
            <a:pPr marL="514350" indent="-342900">
              <a:spcBef>
                <a:spcPts val="1800"/>
              </a:spcBef>
              <a:buFont typeface="+mj-lt"/>
              <a:buAutoNum type="arabicPeriod"/>
            </a:pPr>
            <a:r>
              <a:rPr lang="en-US" b="1" dirty="0"/>
              <a:t>Data Pre-processing</a:t>
            </a:r>
            <a:r>
              <a:rPr lang="en-US" dirty="0"/>
              <a:t>: apply data cleaning and natural language processing (NLP) techniques to the retrieved tweets</a:t>
            </a:r>
          </a:p>
        </p:txBody>
      </p:sp>
      <p:sp>
        <p:nvSpPr>
          <p:cNvPr id="4" name="Google Shape;128;p27">
            <a:extLst>
              <a:ext uri="{FF2B5EF4-FFF2-40B4-BE49-F238E27FC236}">
                <a16:creationId xmlns:a16="http://schemas.microsoft.com/office/drawing/2014/main" id="{8BB6333E-B47A-4446-AB5A-AB310FECCE32}"/>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18</a:t>
            </a:fld>
            <a:endParaRPr dirty="0"/>
          </a:p>
        </p:txBody>
      </p:sp>
    </p:spTree>
    <p:custDataLst>
      <p:tags r:id="rId1"/>
    </p:custDataLst>
    <p:extLst>
      <p:ext uri="{BB962C8B-B14F-4D97-AF65-F5344CB8AC3E}">
        <p14:creationId xmlns:p14="http://schemas.microsoft.com/office/powerpoint/2010/main" val="30839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A964-4565-41FB-BB29-4DD304B87FC7}"/>
              </a:ext>
            </a:extLst>
          </p:cNvPr>
          <p:cNvSpPr>
            <a:spLocks noGrp="1"/>
          </p:cNvSpPr>
          <p:nvPr>
            <p:ph type="title"/>
          </p:nvPr>
        </p:nvSpPr>
        <p:spPr/>
        <p:txBody>
          <a:bodyPr/>
          <a:lstStyle/>
          <a:p>
            <a:r>
              <a:rPr lang="en-US" dirty="0"/>
              <a:t>Scenario: Twitter</a:t>
            </a:r>
            <a:endParaRPr lang="en-CY" dirty="0"/>
          </a:p>
        </p:txBody>
      </p:sp>
      <p:sp>
        <p:nvSpPr>
          <p:cNvPr id="3" name="Text Placeholder 2">
            <a:extLst>
              <a:ext uri="{FF2B5EF4-FFF2-40B4-BE49-F238E27FC236}">
                <a16:creationId xmlns:a16="http://schemas.microsoft.com/office/drawing/2014/main" id="{CB428E95-4412-415D-9639-905695F828DE}"/>
              </a:ext>
            </a:extLst>
          </p:cNvPr>
          <p:cNvSpPr>
            <a:spLocks noGrp="1"/>
          </p:cNvSpPr>
          <p:nvPr>
            <p:ph type="body" sz="quarter" idx="13"/>
          </p:nvPr>
        </p:nvSpPr>
        <p:spPr/>
        <p:txBody>
          <a:bodyPr/>
          <a:lstStyle/>
          <a:p>
            <a:pPr marL="514350" indent="-342900">
              <a:spcBef>
                <a:spcPts val="1800"/>
              </a:spcBef>
              <a:buFont typeface="+mj-lt"/>
              <a:buAutoNum type="arabicPeriod" startAt="4"/>
            </a:pPr>
            <a:r>
              <a:rPr lang="en-US" b="1" dirty="0"/>
              <a:t>Emotions Extraction</a:t>
            </a:r>
            <a:r>
              <a:rPr lang="en-US" dirty="0"/>
              <a:t>: perform sentiment analysis (e.g. VADER) on a set of retrieved tweets, by including emotion categories in the ontology</a:t>
            </a:r>
          </a:p>
          <a:p>
            <a:pPr marL="514350" indent="-342900">
              <a:spcBef>
                <a:spcPts val="1800"/>
              </a:spcBef>
              <a:buFont typeface="+mj-lt"/>
              <a:buAutoNum type="arabicPeriod" startAt="4"/>
            </a:pPr>
            <a:r>
              <a:rPr lang="en-US" b="1" dirty="0"/>
              <a:t>Storage</a:t>
            </a:r>
            <a:r>
              <a:rPr lang="en-US" dirty="0"/>
              <a:t>: store to the ICARUS ontology (knowledge base)</a:t>
            </a:r>
          </a:p>
          <a:p>
            <a:pPr marL="514350" indent="-342900">
              <a:spcBef>
                <a:spcPts val="1800"/>
              </a:spcBef>
              <a:buFont typeface="+mj-lt"/>
              <a:buAutoNum type="arabicPeriod" startAt="4"/>
            </a:pPr>
            <a:r>
              <a:rPr lang="en-US" b="1" dirty="0"/>
              <a:t>Query KB</a:t>
            </a:r>
            <a:r>
              <a:rPr lang="en-US" dirty="0"/>
              <a:t>: Use SPARQL queries to answer possible questions of ICARUS users</a:t>
            </a:r>
          </a:p>
          <a:p>
            <a:pPr marL="171450" indent="0">
              <a:spcBef>
                <a:spcPts val="1800"/>
              </a:spcBef>
              <a:buNone/>
            </a:pPr>
            <a:r>
              <a:rPr lang="en-US" sz="1600" dirty="0"/>
              <a:t>e.g. </a:t>
            </a:r>
            <a:r>
              <a:rPr lang="en-US" sz="1600" b="1" dirty="0"/>
              <a:t>"Which airline has the lowest popularity?"</a:t>
            </a:r>
            <a:r>
              <a:rPr lang="en-US" sz="1600" dirty="0"/>
              <a:t> (searching for the entity airline with the most negative sentiment based on the stored aggregated statistics)</a:t>
            </a:r>
            <a:br>
              <a:rPr lang="en-US" dirty="0"/>
            </a:br>
            <a:endParaRPr lang="en-CY" sz="2800" dirty="0"/>
          </a:p>
        </p:txBody>
      </p:sp>
      <p:sp>
        <p:nvSpPr>
          <p:cNvPr id="4" name="Google Shape;128;p27">
            <a:extLst>
              <a:ext uri="{FF2B5EF4-FFF2-40B4-BE49-F238E27FC236}">
                <a16:creationId xmlns:a16="http://schemas.microsoft.com/office/drawing/2014/main" id="{8BB6333E-B47A-4446-AB5A-AB310FECCE32}"/>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19</a:t>
            </a:fld>
            <a:endParaRPr dirty="0"/>
          </a:p>
        </p:txBody>
      </p:sp>
    </p:spTree>
    <p:custDataLst>
      <p:tags r:id="rId1"/>
    </p:custDataLst>
    <p:extLst>
      <p:ext uri="{BB962C8B-B14F-4D97-AF65-F5344CB8AC3E}">
        <p14:creationId xmlns:p14="http://schemas.microsoft.com/office/powerpoint/2010/main" val="38593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CD0E-FE1B-49B2-864F-23AEEF6621CB}"/>
              </a:ext>
            </a:extLst>
          </p:cNvPr>
          <p:cNvSpPr>
            <a:spLocks noGrp="1"/>
          </p:cNvSpPr>
          <p:nvPr>
            <p:ph type="title"/>
          </p:nvPr>
        </p:nvSpPr>
        <p:spPr/>
        <p:txBody>
          <a:bodyPr/>
          <a:lstStyle/>
          <a:p>
            <a:r>
              <a:rPr lang="en-US" dirty="0"/>
              <a:t>Aviation Industry</a:t>
            </a:r>
            <a:endParaRPr lang="en-CY" dirty="0"/>
          </a:p>
        </p:txBody>
      </p:sp>
      <p:sp>
        <p:nvSpPr>
          <p:cNvPr id="4" name="Google Shape;128;p27">
            <a:extLst>
              <a:ext uri="{FF2B5EF4-FFF2-40B4-BE49-F238E27FC236}">
                <a16:creationId xmlns:a16="http://schemas.microsoft.com/office/drawing/2014/main" id="{35266F0D-2D99-4CF9-BF3A-73E55257C685}"/>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a:t>
            </a:fld>
            <a:endParaRPr dirty="0"/>
          </a:p>
        </p:txBody>
      </p:sp>
      <p:grpSp>
        <p:nvGrpSpPr>
          <p:cNvPr id="18" name="Group 17">
            <a:extLst>
              <a:ext uri="{FF2B5EF4-FFF2-40B4-BE49-F238E27FC236}">
                <a16:creationId xmlns:a16="http://schemas.microsoft.com/office/drawing/2014/main" id="{600FC588-483C-4B9F-92B1-CF1FF8B7E30C}"/>
              </a:ext>
            </a:extLst>
          </p:cNvPr>
          <p:cNvGrpSpPr/>
          <p:nvPr/>
        </p:nvGrpSpPr>
        <p:grpSpPr>
          <a:xfrm>
            <a:off x="371555" y="1747599"/>
            <a:ext cx="1295400" cy="1505716"/>
            <a:chOff x="372676" y="1620080"/>
            <a:chExt cx="1295400" cy="1505716"/>
          </a:xfrm>
        </p:grpSpPr>
        <p:pic>
          <p:nvPicPr>
            <p:cNvPr id="16" name="Graphic 15" descr="Take Off">
              <a:extLst>
                <a:ext uri="{FF2B5EF4-FFF2-40B4-BE49-F238E27FC236}">
                  <a16:creationId xmlns:a16="http://schemas.microsoft.com/office/drawing/2014/main" id="{6796EB40-BDA8-4F0C-A3DD-896AB98AC0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676" y="1830396"/>
              <a:ext cx="1295400" cy="1295400"/>
            </a:xfrm>
            <a:prstGeom prst="rect">
              <a:avLst/>
            </a:prstGeom>
          </p:spPr>
        </p:pic>
        <p:sp>
          <p:nvSpPr>
            <p:cNvPr id="17" name="TextBox 16">
              <a:extLst>
                <a:ext uri="{FF2B5EF4-FFF2-40B4-BE49-F238E27FC236}">
                  <a16:creationId xmlns:a16="http://schemas.microsoft.com/office/drawing/2014/main" id="{A79921C6-21C9-48A8-98B6-89D5B79C82D8}"/>
                </a:ext>
              </a:extLst>
            </p:cNvPr>
            <p:cNvSpPr txBox="1"/>
            <p:nvPr/>
          </p:nvSpPr>
          <p:spPr>
            <a:xfrm>
              <a:off x="372676" y="1620080"/>
              <a:ext cx="1295400" cy="369332"/>
            </a:xfrm>
            <a:prstGeom prst="rect">
              <a:avLst/>
            </a:prstGeom>
            <a:noFill/>
          </p:spPr>
          <p:txBody>
            <a:bodyPr wrap="square" rtlCol="0">
              <a:spAutoFit/>
            </a:bodyPr>
            <a:lstStyle/>
            <a:p>
              <a:pPr algn="ctr"/>
              <a:r>
                <a:rPr lang="en-US" sz="1800" dirty="0"/>
                <a:t>Airlines</a:t>
              </a:r>
              <a:endParaRPr lang="en-CY" sz="1800" dirty="0"/>
            </a:p>
          </p:txBody>
        </p:sp>
      </p:grpSp>
      <p:sp>
        <p:nvSpPr>
          <p:cNvPr id="24" name="Arrow: Left-Right 23">
            <a:extLst>
              <a:ext uri="{FF2B5EF4-FFF2-40B4-BE49-F238E27FC236}">
                <a16:creationId xmlns:a16="http://schemas.microsoft.com/office/drawing/2014/main" id="{8EDD464F-4A90-4DCC-8ACC-0BDF01F20426}"/>
              </a:ext>
            </a:extLst>
          </p:cNvPr>
          <p:cNvSpPr/>
          <p:nvPr/>
        </p:nvSpPr>
        <p:spPr>
          <a:xfrm>
            <a:off x="1802102" y="2323739"/>
            <a:ext cx="1295400"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6" name="Arrow: Left-Right 25">
            <a:extLst>
              <a:ext uri="{FF2B5EF4-FFF2-40B4-BE49-F238E27FC236}">
                <a16:creationId xmlns:a16="http://schemas.microsoft.com/office/drawing/2014/main" id="{C925A577-3217-4B1E-BB40-44D809379A1D}"/>
              </a:ext>
            </a:extLst>
          </p:cNvPr>
          <p:cNvSpPr/>
          <p:nvPr/>
        </p:nvSpPr>
        <p:spPr>
          <a:xfrm>
            <a:off x="5512734" y="2328349"/>
            <a:ext cx="1295400"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grpSp>
        <p:nvGrpSpPr>
          <p:cNvPr id="5131" name="Group 5130">
            <a:extLst>
              <a:ext uri="{FF2B5EF4-FFF2-40B4-BE49-F238E27FC236}">
                <a16:creationId xmlns:a16="http://schemas.microsoft.com/office/drawing/2014/main" id="{99F23E08-D9FF-4B17-84FF-07F4DDF9D473}"/>
              </a:ext>
            </a:extLst>
          </p:cNvPr>
          <p:cNvGrpSpPr/>
          <p:nvPr/>
        </p:nvGrpSpPr>
        <p:grpSpPr>
          <a:xfrm>
            <a:off x="3333324" y="1391364"/>
            <a:ext cx="2020151" cy="2154849"/>
            <a:chOff x="3333324" y="1391364"/>
            <a:chExt cx="2020151" cy="2154849"/>
          </a:xfrm>
        </p:grpSpPr>
        <p:grpSp>
          <p:nvGrpSpPr>
            <p:cNvPr id="14" name="Group 13">
              <a:extLst>
                <a:ext uri="{FF2B5EF4-FFF2-40B4-BE49-F238E27FC236}">
                  <a16:creationId xmlns:a16="http://schemas.microsoft.com/office/drawing/2014/main" id="{DD963D7E-A912-492E-BD3F-0274284F9419}"/>
                </a:ext>
              </a:extLst>
            </p:cNvPr>
            <p:cNvGrpSpPr/>
            <p:nvPr/>
          </p:nvGrpSpPr>
          <p:grpSpPr>
            <a:xfrm>
              <a:off x="3333324" y="1847976"/>
              <a:ext cx="2020151" cy="1698237"/>
              <a:chOff x="3200400" y="1746620"/>
              <a:chExt cx="2976101" cy="2250535"/>
            </a:xfrm>
          </p:grpSpPr>
          <p:pic>
            <p:nvPicPr>
              <p:cNvPr id="6" name="Graphic 5" descr="Document">
                <a:extLst>
                  <a:ext uri="{FF2B5EF4-FFF2-40B4-BE49-F238E27FC236}">
                    <a16:creationId xmlns:a16="http://schemas.microsoft.com/office/drawing/2014/main" id="{8101E285-BFFE-4D4E-9AF8-E790BE274D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9039" y="2076450"/>
                <a:ext cx="690586" cy="690586"/>
              </a:xfrm>
              <a:prstGeom prst="rect">
                <a:avLst/>
              </a:prstGeom>
            </p:spPr>
          </p:pic>
          <p:pic>
            <p:nvPicPr>
              <p:cNvPr id="7" name="Graphic 6" descr="Document">
                <a:extLst>
                  <a:ext uri="{FF2B5EF4-FFF2-40B4-BE49-F238E27FC236}">
                    <a16:creationId xmlns:a16="http://schemas.microsoft.com/office/drawing/2014/main" id="{B668A7A5-D32A-47B9-8659-3D3A414933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0400" y="2419350"/>
                <a:ext cx="914400" cy="914400"/>
              </a:xfrm>
              <a:prstGeom prst="rect">
                <a:avLst/>
              </a:prstGeom>
            </p:spPr>
          </p:pic>
          <p:pic>
            <p:nvPicPr>
              <p:cNvPr id="8" name="Graphic 7" descr="Document">
                <a:extLst>
                  <a:ext uri="{FF2B5EF4-FFF2-40B4-BE49-F238E27FC236}">
                    <a16:creationId xmlns:a16="http://schemas.microsoft.com/office/drawing/2014/main" id="{B595604E-46AF-4F35-BDA0-00D3306D7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7224" y="2377110"/>
                <a:ext cx="881039" cy="881039"/>
              </a:xfrm>
              <a:prstGeom prst="rect">
                <a:avLst/>
              </a:prstGeom>
            </p:spPr>
          </p:pic>
          <p:pic>
            <p:nvPicPr>
              <p:cNvPr id="9" name="Graphic 8" descr="Document">
                <a:extLst>
                  <a:ext uri="{FF2B5EF4-FFF2-40B4-BE49-F238E27FC236}">
                    <a16:creationId xmlns:a16="http://schemas.microsoft.com/office/drawing/2014/main" id="{79F17EAC-F294-4874-AE39-8F985FCE53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4453" y="1767464"/>
                <a:ext cx="617972" cy="617972"/>
              </a:xfrm>
              <a:prstGeom prst="rect">
                <a:avLst/>
              </a:prstGeom>
            </p:spPr>
          </p:pic>
          <p:pic>
            <p:nvPicPr>
              <p:cNvPr id="10" name="Graphic 9" descr="Document">
                <a:extLst>
                  <a:ext uri="{FF2B5EF4-FFF2-40B4-BE49-F238E27FC236}">
                    <a16:creationId xmlns:a16="http://schemas.microsoft.com/office/drawing/2014/main" id="{2D04CE38-5910-4F71-9A41-B299E3B8DD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7149" y="2876549"/>
                <a:ext cx="1053977" cy="1053977"/>
              </a:xfrm>
              <a:prstGeom prst="rect">
                <a:avLst/>
              </a:prstGeom>
            </p:spPr>
          </p:pic>
          <p:pic>
            <p:nvPicPr>
              <p:cNvPr id="11" name="Graphic 10" descr="Document">
                <a:extLst>
                  <a:ext uri="{FF2B5EF4-FFF2-40B4-BE49-F238E27FC236}">
                    <a16:creationId xmlns:a16="http://schemas.microsoft.com/office/drawing/2014/main" id="{FACF023C-5217-42F1-9C49-AB77FCAFC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1126" y="2741780"/>
                <a:ext cx="1255375" cy="1255375"/>
              </a:xfrm>
              <a:prstGeom prst="rect">
                <a:avLst/>
              </a:prstGeom>
            </p:spPr>
          </p:pic>
          <p:pic>
            <p:nvPicPr>
              <p:cNvPr id="12" name="Graphic 11" descr="Document">
                <a:extLst>
                  <a:ext uri="{FF2B5EF4-FFF2-40B4-BE49-F238E27FC236}">
                    <a16:creationId xmlns:a16="http://schemas.microsoft.com/office/drawing/2014/main" id="{A288235D-1507-4DD8-B29F-FC754B85A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1677" y="2109764"/>
                <a:ext cx="690586" cy="690586"/>
              </a:xfrm>
              <a:prstGeom prst="rect">
                <a:avLst/>
              </a:prstGeom>
            </p:spPr>
          </p:pic>
          <p:pic>
            <p:nvPicPr>
              <p:cNvPr id="13" name="Graphic 12" descr="Document">
                <a:extLst>
                  <a:ext uri="{FF2B5EF4-FFF2-40B4-BE49-F238E27FC236}">
                    <a16:creationId xmlns:a16="http://schemas.microsoft.com/office/drawing/2014/main" id="{CFA44580-4723-40E7-AB00-57D1A8B1BE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2218" y="1746620"/>
                <a:ext cx="617973" cy="617973"/>
              </a:xfrm>
              <a:prstGeom prst="rect">
                <a:avLst/>
              </a:prstGeom>
            </p:spPr>
          </p:pic>
        </p:grpSp>
        <p:sp>
          <p:nvSpPr>
            <p:cNvPr id="27" name="TextBox 26">
              <a:extLst>
                <a:ext uri="{FF2B5EF4-FFF2-40B4-BE49-F238E27FC236}">
                  <a16:creationId xmlns:a16="http://schemas.microsoft.com/office/drawing/2014/main" id="{F38283C9-BC7C-42DB-B1F4-104DC39C44DA}"/>
                </a:ext>
              </a:extLst>
            </p:cNvPr>
            <p:cNvSpPr txBox="1"/>
            <p:nvPr/>
          </p:nvSpPr>
          <p:spPr>
            <a:xfrm>
              <a:off x="3369391" y="1391364"/>
              <a:ext cx="1739900" cy="369332"/>
            </a:xfrm>
            <a:prstGeom prst="rect">
              <a:avLst/>
            </a:prstGeom>
            <a:noFill/>
          </p:spPr>
          <p:txBody>
            <a:bodyPr wrap="square" rtlCol="0">
              <a:spAutoFit/>
            </a:bodyPr>
            <a:lstStyle/>
            <a:p>
              <a:pPr algn="ctr"/>
              <a:r>
                <a:rPr lang="en-US" sz="1800" b="1" dirty="0"/>
                <a:t>Aviation Data</a:t>
              </a:r>
              <a:endParaRPr lang="en-CY" sz="1800" b="1" dirty="0"/>
            </a:p>
          </p:txBody>
        </p:sp>
      </p:grpSp>
      <p:grpSp>
        <p:nvGrpSpPr>
          <p:cNvPr id="20" name="Group 19">
            <a:extLst>
              <a:ext uri="{FF2B5EF4-FFF2-40B4-BE49-F238E27FC236}">
                <a16:creationId xmlns:a16="http://schemas.microsoft.com/office/drawing/2014/main" id="{FD5BFEDF-93A5-4D7D-BF10-50001473B90C}"/>
              </a:ext>
            </a:extLst>
          </p:cNvPr>
          <p:cNvGrpSpPr/>
          <p:nvPr/>
        </p:nvGrpSpPr>
        <p:grpSpPr>
          <a:xfrm>
            <a:off x="7286351" y="1738270"/>
            <a:ext cx="1074871" cy="1433464"/>
            <a:chOff x="7286351" y="1738270"/>
            <a:chExt cx="1074871" cy="1433464"/>
          </a:xfrm>
        </p:grpSpPr>
        <p:sp>
          <p:nvSpPr>
            <p:cNvPr id="21" name="TextBox 20">
              <a:extLst>
                <a:ext uri="{FF2B5EF4-FFF2-40B4-BE49-F238E27FC236}">
                  <a16:creationId xmlns:a16="http://schemas.microsoft.com/office/drawing/2014/main" id="{57DDD68F-C8F1-4967-A4CA-CBC118B0066C}"/>
                </a:ext>
              </a:extLst>
            </p:cNvPr>
            <p:cNvSpPr txBox="1"/>
            <p:nvPr/>
          </p:nvSpPr>
          <p:spPr>
            <a:xfrm>
              <a:off x="7286351" y="1738270"/>
              <a:ext cx="1074871" cy="310596"/>
            </a:xfrm>
            <a:prstGeom prst="rect">
              <a:avLst/>
            </a:prstGeom>
            <a:noFill/>
          </p:spPr>
          <p:txBody>
            <a:bodyPr wrap="square" rtlCol="0">
              <a:spAutoFit/>
            </a:bodyPr>
            <a:lstStyle/>
            <a:p>
              <a:pPr algn="ctr"/>
              <a:r>
                <a:rPr lang="en-US" sz="1800" dirty="0"/>
                <a:t>Airports</a:t>
              </a:r>
              <a:endParaRPr lang="en-CY" sz="1800" dirty="0"/>
            </a:p>
          </p:txBody>
        </p:sp>
        <p:pic>
          <p:nvPicPr>
            <p:cNvPr id="19" name="Picture 18" descr="A picture containing clock, drawing&#10;&#10;Description automatically generated">
              <a:extLst>
                <a:ext uri="{FF2B5EF4-FFF2-40B4-BE49-F238E27FC236}">
                  <a16:creationId xmlns:a16="http://schemas.microsoft.com/office/drawing/2014/main" id="{53510C47-A728-4077-AD6E-0D947324869F}"/>
                </a:ext>
              </a:extLst>
            </p:cNvPr>
            <p:cNvPicPr>
              <a:picLocks noChangeAspect="1"/>
            </p:cNvPicPr>
            <p:nvPr/>
          </p:nvPicPr>
          <p:blipFill>
            <a:blip r:embed="rId7"/>
            <a:stretch>
              <a:fillRect/>
            </a:stretch>
          </p:blipFill>
          <p:spPr>
            <a:xfrm>
              <a:off x="7286351" y="2096863"/>
              <a:ext cx="1074871" cy="1074871"/>
            </a:xfrm>
            <a:prstGeom prst="rect">
              <a:avLst/>
            </a:prstGeom>
          </p:spPr>
        </p:pic>
      </p:grpSp>
      <p:pic>
        <p:nvPicPr>
          <p:cNvPr id="25" name="Picture 24" descr="A close up of a sign&#10;&#10;Description automatically generated">
            <a:extLst>
              <a:ext uri="{FF2B5EF4-FFF2-40B4-BE49-F238E27FC236}">
                <a16:creationId xmlns:a16="http://schemas.microsoft.com/office/drawing/2014/main" id="{8290D7F3-BCE5-41DC-8ECD-B2F3FA12ED57}"/>
              </a:ext>
            </a:extLst>
          </p:cNvPr>
          <p:cNvPicPr>
            <a:picLocks noChangeAspect="1"/>
          </p:cNvPicPr>
          <p:nvPr/>
        </p:nvPicPr>
        <p:blipFill>
          <a:blip r:embed="rId8"/>
          <a:stretch>
            <a:fillRect/>
          </a:stretch>
        </p:blipFill>
        <p:spPr>
          <a:xfrm>
            <a:off x="729904" y="3387373"/>
            <a:ext cx="605515" cy="605515"/>
          </a:xfrm>
          <a:prstGeom prst="rect">
            <a:avLst/>
          </a:prstGeom>
        </p:spPr>
      </p:pic>
      <p:pic>
        <p:nvPicPr>
          <p:cNvPr id="29" name="Picture 28" descr="A close up of a logo&#10;&#10;Description automatically generated">
            <a:extLst>
              <a:ext uri="{FF2B5EF4-FFF2-40B4-BE49-F238E27FC236}">
                <a16:creationId xmlns:a16="http://schemas.microsoft.com/office/drawing/2014/main" id="{252C7A3D-D5AE-4351-89B5-5DA22F389FD3}"/>
              </a:ext>
            </a:extLst>
          </p:cNvPr>
          <p:cNvPicPr>
            <a:picLocks noChangeAspect="1"/>
          </p:cNvPicPr>
          <p:nvPr/>
        </p:nvPicPr>
        <p:blipFill>
          <a:blip r:embed="rId9"/>
          <a:stretch>
            <a:fillRect/>
          </a:stretch>
        </p:blipFill>
        <p:spPr>
          <a:xfrm>
            <a:off x="1802102" y="3071501"/>
            <a:ext cx="795323" cy="795323"/>
          </a:xfrm>
          <a:prstGeom prst="rect">
            <a:avLst/>
          </a:prstGeom>
        </p:spPr>
      </p:pic>
      <p:pic>
        <p:nvPicPr>
          <p:cNvPr id="31" name="Picture 30" descr="A close up of a sign&#10;&#10;Description automatically generated">
            <a:extLst>
              <a:ext uri="{FF2B5EF4-FFF2-40B4-BE49-F238E27FC236}">
                <a16:creationId xmlns:a16="http://schemas.microsoft.com/office/drawing/2014/main" id="{1EBA4349-98BE-4E95-ADDB-440049498EF7}"/>
              </a:ext>
            </a:extLst>
          </p:cNvPr>
          <p:cNvPicPr>
            <a:picLocks noChangeAspect="1"/>
          </p:cNvPicPr>
          <p:nvPr/>
        </p:nvPicPr>
        <p:blipFill>
          <a:blip r:embed="rId10"/>
          <a:stretch>
            <a:fillRect/>
          </a:stretch>
        </p:blipFill>
        <p:spPr>
          <a:xfrm>
            <a:off x="2831189" y="3617590"/>
            <a:ext cx="609600" cy="609600"/>
          </a:xfrm>
          <a:prstGeom prst="rect">
            <a:avLst/>
          </a:prstGeom>
        </p:spPr>
      </p:pic>
      <p:pic>
        <p:nvPicPr>
          <p:cNvPr id="5121" name="Picture 5120" descr="A picture containing drawing, light&#10;&#10;Description automatically generated">
            <a:extLst>
              <a:ext uri="{FF2B5EF4-FFF2-40B4-BE49-F238E27FC236}">
                <a16:creationId xmlns:a16="http://schemas.microsoft.com/office/drawing/2014/main" id="{9D00C2CF-C722-4B7D-84B8-1D4BACE8456C}"/>
              </a:ext>
            </a:extLst>
          </p:cNvPr>
          <p:cNvPicPr>
            <a:picLocks noChangeAspect="1"/>
          </p:cNvPicPr>
          <p:nvPr/>
        </p:nvPicPr>
        <p:blipFill>
          <a:blip r:embed="rId11"/>
          <a:stretch>
            <a:fillRect/>
          </a:stretch>
        </p:blipFill>
        <p:spPr>
          <a:xfrm>
            <a:off x="4343400" y="3814837"/>
            <a:ext cx="609601" cy="609601"/>
          </a:xfrm>
          <a:prstGeom prst="rect">
            <a:avLst/>
          </a:prstGeom>
        </p:spPr>
      </p:pic>
      <p:pic>
        <p:nvPicPr>
          <p:cNvPr id="5124" name="Picture 5123" descr="A close up of a sign&#10;&#10;Description automatically generated">
            <a:extLst>
              <a:ext uri="{FF2B5EF4-FFF2-40B4-BE49-F238E27FC236}">
                <a16:creationId xmlns:a16="http://schemas.microsoft.com/office/drawing/2014/main" id="{09F61C66-D57D-43AF-87B5-941FEF714FA4}"/>
              </a:ext>
            </a:extLst>
          </p:cNvPr>
          <p:cNvPicPr>
            <a:picLocks noChangeAspect="1"/>
          </p:cNvPicPr>
          <p:nvPr/>
        </p:nvPicPr>
        <p:blipFill>
          <a:blip r:embed="rId12"/>
          <a:stretch>
            <a:fillRect/>
          </a:stretch>
        </p:blipFill>
        <p:spPr>
          <a:xfrm>
            <a:off x="5729416" y="3310529"/>
            <a:ext cx="609600" cy="609600"/>
          </a:xfrm>
          <a:prstGeom prst="rect">
            <a:avLst/>
          </a:prstGeom>
        </p:spPr>
      </p:pic>
      <p:pic>
        <p:nvPicPr>
          <p:cNvPr id="5126" name="Picture 5125" descr="A close up of a logo&#10;&#10;Description automatically generated">
            <a:extLst>
              <a:ext uri="{FF2B5EF4-FFF2-40B4-BE49-F238E27FC236}">
                <a16:creationId xmlns:a16="http://schemas.microsoft.com/office/drawing/2014/main" id="{B3B74652-91A9-4192-8670-FBF6F1B42FAE}"/>
              </a:ext>
            </a:extLst>
          </p:cNvPr>
          <p:cNvPicPr>
            <a:picLocks noChangeAspect="1"/>
          </p:cNvPicPr>
          <p:nvPr/>
        </p:nvPicPr>
        <p:blipFill>
          <a:blip r:embed="rId13"/>
          <a:stretch>
            <a:fillRect/>
          </a:stretch>
        </p:blipFill>
        <p:spPr>
          <a:xfrm>
            <a:off x="6633327" y="3780468"/>
            <a:ext cx="609601" cy="609601"/>
          </a:xfrm>
          <a:prstGeom prst="rect">
            <a:avLst/>
          </a:prstGeom>
        </p:spPr>
      </p:pic>
      <p:pic>
        <p:nvPicPr>
          <p:cNvPr id="5130" name="Picture 5129">
            <a:extLst>
              <a:ext uri="{FF2B5EF4-FFF2-40B4-BE49-F238E27FC236}">
                <a16:creationId xmlns:a16="http://schemas.microsoft.com/office/drawing/2014/main" id="{77DBD177-76B3-40BE-A281-CF40786CE70D}"/>
              </a:ext>
            </a:extLst>
          </p:cNvPr>
          <p:cNvPicPr>
            <a:picLocks noChangeAspect="1"/>
          </p:cNvPicPr>
          <p:nvPr/>
        </p:nvPicPr>
        <p:blipFill>
          <a:blip r:embed="rId14"/>
          <a:stretch>
            <a:fillRect/>
          </a:stretch>
        </p:blipFill>
        <p:spPr>
          <a:xfrm>
            <a:off x="7484002" y="3309912"/>
            <a:ext cx="679567" cy="679567"/>
          </a:xfrm>
          <a:prstGeom prst="rect">
            <a:avLst/>
          </a:prstGeom>
        </p:spPr>
      </p:pic>
      <p:sp>
        <p:nvSpPr>
          <p:cNvPr id="5132" name="Rectangle 5131">
            <a:extLst>
              <a:ext uri="{FF2B5EF4-FFF2-40B4-BE49-F238E27FC236}">
                <a16:creationId xmlns:a16="http://schemas.microsoft.com/office/drawing/2014/main" id="{C5FEE156-B41B-4DAC-BF88-32F1B81E1683}"/>
              </a:ext>
            </a:extLst>
          </p:cNvPr>
          <p:cNvSpPr/>
          <p:nvPr/>
        </p:nvSpPr>
        <p:spPr>
          <a:xfrm>
            <a:off x="1719613" y="1279624"/>
            <a:ext cx="1561052" cy="738664"/>
          </a:xfrm>
          <a:prstGeom prst="rect">
            <a:avLst/>
          </a:prstGeom>
          <a:solidFill>
            <a:srgbClr val="FFFFFF"/>
          </a:solidFill>
        </p:spPr>
        <p:txBody>
          <a:bodyPr wrap="square">
            <a:spAutoFit/>
          </a:bodyPr>
          <a:lstStyle/>
          <a:p>
            <a:pPr algn="ctr" defTabSz="609585"/>
            <a:r>
              <a:rPr lang="en-US" b="1" dirty="0">
                <a:solidFill>
                  <a:srgbClr val="1F497D">
                    <a:lumMod val="60000"/>
                    <a:lumOff val="40000"/>
                  </a:srgbClr>
                </a:solidFill>
                <a:latin typeface="Roboto" panose="020B0604020202020204" charset="0"/>
                <a:ea typeface="Roboto" panose="020B0604020202020204" charset="0"/>
              </a:rPr>
              <a:t>More than 98 million terabytes of data by 2026</a:t>
            </a:r>
            <a:r>
              <a:rPr lang="en-US" b="1" baseline="30000" dirty="0">
                <a:solidFill>
                  <a:schemeClr val="bg2"/>
                </a:solidFill>
                <a:latin typeface="Roboto" panose="020B0604020202020204" charset="0"/>
                <a:ea typeface="Roboto" panose="020B0604020202020204" charset="0"/>
              </a:rPr>
              <a:t>1</a:t>
            </a:r>
          </a:p>
        </p:txBody>
      </p:sp>
      <p:sp>
        <p:nvSpPr>
          <p:cNvPr id="45" name="Rectangle 44">
            <a:extLst>
              <a:ext uri="{FF2B5EF4-FFF2-40B4-BE49-F238E27FC236}">
                <a16:creationId xmlns:a16="http://schemas.microsoft.com/office/drawing/2014/main" id="{6F992E7F-A87A-4723-BF58-1E0C4783A18A}"/>
              </a:ext>
            </a:extLst>
          </p:cNvPr>
          <p:cNvSpPr/>
          <p:nvPr/>
        </p:nvSpPr>
        <p:spPr>
          <a:xfrm>
            <a:off x="5198018" y="1234673"/>
            <a:ext cx="1949936" cy="954107"/>
          </a:xfrm>
          <a:prstGeom prst="rect">
            <a:avLst/>
          </a:prstGeom>
          <a:solidFill>
            <a:srgbClr val="FFFFFF"/>
          </a:solidFill>
        </p:spPr>
        <p:txBody>
          <a:bodyPr wrap="square">
            <a:spAutoFit/>
          </a:bodyPr>
          <a:lstStyle/>
          <a:p>
            <a:pPr algn="ctr" defTabSz="609585"/>
            <a:r>
              <a:rPr lang="en-US" b="1" dirty="0">
                <a:solidFill>
                  <a:srgbClr val="558ED5"/>
                </a:solidFill>
                <a:latin typeface="Roboto" panose="020B0604020202020204" charset="0"/>
                <a:ea typeface="Roboto" panose="020B0604020202020204" charset="0"/>
              </a:rPr>
              <a:t>4.1 billion passengers and 56.1 million tones of freight were carried in 2017</a:t>
            </a:r>
            <a:r>
              <a:rPr lang="en-US" b="1" baseline="30000" dirty="0">
                <a:solidFill>
                  <a:schemeClr val="bg2"/>
                </a:solidFill>
                <a:latin typeface="Roboto" panose="020B0604020202020204" charset="0"/>
                <a:ea typeface="Roboto" panose="020B0604020202020204" charset="0"/>
              </a:rPr>
              <a:t>2</a:t>
            </a:r>
          </a:p>
        </p:txBody>
      </p:sp>
      <p:sp>
        <p:nvSpPr>
          <p:cNvPr id="3" name="TextBox 2">
            <a:extLst>
              <a:ext uri="{FF2B5EF4-FFF2-40B4-BE49-F238E27FC236}">
                <a16:creationId xmlns:a16="http://schemas.microsoft.com/office/drawing/2014/main" id="{D956852B-89BC-4E8B-9F9D-A1E6153EA010}"/>
              </a:ext>
            </a:extLst>
          </p:cNvPr>
          <p:cNvSpPr txBox="1"/>
          <p:nvPr/>
        </p:nvSpPr>
        <p:spPr>
          <a:xfrm>
            <a:off x="2831189" y="4502331"/>
            <a:ext cx="5530033" cy="692497"/>
          </a:xfrm>
          <a:prstGeom prst="rect">
            <a:avLst/>
          </a:prstGeom>
          <a:noFill/>
        </p:spPr>
        <p:txBody>
          <a:bodyPr wrap="square" rtlCol="0">
            <a:spAutoFit/>
          </a:bodyPr>
          <a:lstStyle/>
          <a:p>
            <a:r>
              <a:rPr lang="en-US" b="1" kern="1200" baseline="30000" dirty="0">
                <a:solidFill>
                  <a:prstClr val="black"/>
                </a:solidFill>
                <a:latin typeface="Calibri" panose="020F0502020204030204" pitchFamily="34" charset="0"/>
                <a:ea typeface="Roboto" panose="020B0604020202020204" charset="0"/>
                <a:cs typeface="Calibri" panose="020F0502020204030204" pitchFamily="34" charset="0"/>
              </a:rPr>
              <a:t>1</a:t>
            </a:r>
            <a:r>
              <a:rPr lang="en-US" kern="1200" dirty="0">
                <a:solidFill>
                  <a:prstClr val="black"/>
                </a:solidFill>
                <a:latin typeface="Calibri" panose="020F0502020204030204" pitchFamily="34" charset="0"/>
                <a:cs typeface="Calibri" panose="020F0502020204030204" pitchFamily="34" charset="0"/>
              </a:rPr>
              <a:t> </a:t>
            </a:r>
            <a:r>
              <a:rPr lang="en-US" sz="1050" kern="1200" dirty="0">
                <a:solidFill>
                  <a:prstClr val="black"/>
                </a:solidFill>
                <a:latin typeface="Calibri" panose="020F0502020204030204" pitchFamily="34" charset="0"/>
                <a:ea typeface="Roboto" panose="020B0604020202020204" charset="0"/>
                <a:cs typeface="Calibri" panose="020F0502020204030204" pitchFamily="34" charset="0"/>
                <a:hlinkClick r:id="rId15"/>
              </a:rPr>
              <a:t>www.flightglobal.com/news/articles/insight-from-flightglobal-the-big-data-landscape-446681</a:t>
            </a:r>
            <a:endParaRPr lang="en-US" sz="1050" kern="1200" dirty="0">
              <a:solidFill>
                <a:prstClr val="black"/>
              </a:solidFill>
              <a:latin typeface="Calibri" panose="020F0502020204030204" pitchFamily="34" charset="0"/>
              <a:ea typeface="Roboto" panose="020B0604020202020204" charset="0"/>
              <a:cs typeface="Calibri" panose="020F0502020204030204" pitchFamily="34" charset="0"/>
            </a:endParaRPr>
          </a:p>
          <a:p>
            <a:r>
              <a:rPr lang="en-US" b="1" baseline="30000" dirty="0">
                <a:latin typeface="Calibri" panose="020F0502020204030204" pitchFamily="34" charset="0"/>
                <a:ea typeface="Roboto" panose="020B0604020202020204" charset="0"/>
                <a:cs typeface="Calibri" panose="020F0502020204030204" pitchFamily="34" charset="0"/>
              </a:rPr>
              <a:t>2</a:t>
            </a:r>
            <a:r>
              <a:rPr lang="en-US" dirty="0">
                <a:latin typeface="Calibri" panose="020F0502020204030204" pitchFamily="34" charset="0"/>
                <a:ea typeface="Roboto" panose="020B0604020202020204" charset="0"/>
                <a:cs typeface="Calibri" panose="020F0502020204030204" pitchFamily="34" charset="0"/>
              </a:rPr>
              <a:t> </a:t>
            </a:r>
            <a:r>
              <a:rPr lang="en-US" sz="1050" dirty="0">
                <a:latin typeface="Calibri" panose="020F0502020204030204" pitchFamily="34" charset="0"/>
                <a:ea typeface="Roboto" panose="020B0604020202020204" charset="0"/>
                <a:cs typeface="Calibri" panose="020F0502020204030204" pitchFamily="34" charset="0"/>
                <a:hlinkClick r:id="rId16"/>
              </a:rPr>
              <a:t>https://www.icao.int/annual-report-2017/Pages/the-world-of-air-transport-in-2017.aspx</a:t>
            </a:r>
            <a:endParaRPr lang="en-US" sz="1050" dirty="0">
              <a:latin typeface="Calibri" panose="020F0502020204030204" pitchFamily="34" charset="0"/>
              <a:ea typeface="Roboto" panose="020B0604020202020204" charset="0"/>
              <a:cs typeface="Calibri" panose="020F0502020204030204" pitchFamily="34" charset="0"/>
            </a:endParaRPr>
          </a:p>
          <a:p>
            <a:endParaRPr lang="en-US" sz="1100" dirty="0">
              <a:latin typeface="Calibri" panose="020F0502020204030204" pitchFamily="34" charset="0"/>
              <a:ea typeface="Roboto" panose="020B060402020202020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829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5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750"/>
                                  </p:stCondLst>
                                  <p:childTnLst>
                                    <p:set>
                                      <p:cBhvr>
                                        <p:cTn id="23" dur="1" fill="hold">
                                          <p:stCondLst>
                                            <p:cond delay="0"/>
                                          </p:stCondLst>
                                        </p:cTn>
                                        <p:tgtEl>
                                          <p:spTgt spid="5121"/>
                                        </p:tgtEl>
                                        <p:attrNameLst>
                                          <p:attrName>style.visibility</p:attrName>
                                        </p:attrNameLst>
                                      </p:cBhvr>
                                      <p:to>
                                        <p:strVal val="visible"/>
                                      </p:to>
                                    </p:set>
                                    <p:animEffect transition="in" filter="fade">
                                      <p:cBhvr>
                                        <p:cTn id="24" dur="500"/>
                                        <p:tgtEl>
                                          <p:spTgt spid="5121"/>
                                        </p:tgtEl>
                                      </p:cBhvr>
                                    </p:animEffect>
                                  </p:childTnLst>
                                </p:cTn>
                              </p:par>
                              <p:par>
                                <p:cTn id="25" presetID="10" presetClass="entr" presetSubtype="0" fill="hold" nodeType="withEffect">
                                  <p:stCondLst>
                                    <p:cond delay="100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par>
                                <p:cTn id="28" presetID="10" presetClass="entr" presetSubtype="0" fill="hold" nodeType="withEffect">
                                  <p:stCondLst>
                                    <p:cond delay="125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par>
                                <p:cTn id="31" presetID="10" presetClass="entr" presetSubtype="0" fill="hold" nodeType="withEffect">
                                  <p:stCondLst>
                                    <p:cond delay="1500"/>
                                  </p:stCondLst>
                                  <p:childTnLst>
                                    <p:set>
                                      <p:cBhvr>
                                        <p:cTn id="32" dur="1" fill="hold">
                                          <p:stCondLst>
                                            <p:cond delay="0"/>
                                          </p:stCondLst>
                                        </p:cTn>
                                        <p:tgtEl>
                                          <p:spTgt spid="5130"/>
                                        </p:tgtEl>
                                        <p:attrNameLst>
                                          <p:attrName>style.visibility</p:attrName>
                                        </p:attrNameLst>
                                      </p:cBhvr>
                                      <p:to>
                                        <p:strVal val="visible"/>
                                      </p:to>
                                    </p:set>
                                    <p:animEffect transition="in" filter="fade">
                                      <p:cBhvr>
                                        <p:cTn id="33"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3808-5DC2-45B2-8E41-A43B74C2A8C2}"/>
              </a:ext>
            </a:extLst>
          </p:cNvPr>
          <p:cNvSpPr>
            <a:spLocks noGrp="1"/>
          </p:cNvSpPr>
          <p:nvPr>
            <p:ph type="title"/>
          </p:nvPr>
        </p:nvSpPr>
        <p:spPr/>
        <p:txBody>
          <a:bodyPr/>
          <a:lstStyle/>
          <a:p>
            <a:r>
              <a:rPr lang="en-US" dirty="0"/>
              <a:t>Scenario: Recommendations</a:t>
            </a:r>
            <a:endParaRPr lang="en-CY" dirty="0"/>
          </a:p>
        </p:txBody>
      </p:sp>
      <p:sp>
        <p:nvSpPr>
          <p:cNvPr id="4" name="Google Shape;128;p27">
            <a:extLst>
              <a:ext uri="{FF2B5EF4-FFF2-40B4-BE49-F238E27FC236}">
                <a16:creationId xmlns:a16="http://schemas.microsoft.com/office/drawing/2014/main" id="{44318AAF-4497-4E68-8F32-44608C684C45}"/>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20</a:t>
            </a:fld>
            <a:endParaRPr dirty="0"/>
          </a:p>
        </p:txBody>
      </p:sp>
      <p:sp>
        <p:nvSpPr>
          <p:cNvPr id="11" name="Text Placeholder 2">
            <a:extLst>
              <a:ext uri="{FF2B5EF4-FFF2-40B4-BE49-F238E27FC236}">
                <a16:creationId xmlns:a16="http://schemas.microsoft.com/office/drawing/2014/main" id="{389110E7-EEBB-41FD-84E8-C6712FA030D5}"/>
              </a:ext>
            </a:extLst>
          </p:cNvPr>
          <p:cNvSpPr>
            <a:spLocks noGrp="1"/>
          </p:cNvSpPr>
          <p:nvPr>
            <p:ph type="body" sz="quarter" idx="13"/>
          </p:nvPr>
        </p:nvSpPr>
        <p:spPr>
          <a:xfrm>
            <a:off x="373063" y="1133475"/>
            <a:ext cx="8218487" cy="3238500"/>
          </a:xfrm>
        </p:spPr>
        <p:txBody>
          <a:bodyPr/>
          <a:lstStyle/>
          <a:p>
            <a:pPr>
              <a:buFont typeface="Wingdings" panose="05000000000000000000" pitchFamily="2" charset="2"/>
              <a:buChar char="q"/>
            </a:pPr>
            <a:r>
              <a:rPr lang="en-US" sz="1800" dirty="0"/>
              <a:t>Provide </a:t>
            </a:r>
            <a:r>
              <a:rPr lang="en-US" sz="1800" b="1" dirty="0"/>
              <a:t>high-quality recommendations </a:t>
            </a:r>
            <a:r>
              <a:rPr lang="en-US" sz="1800" dirty="0"/>
              <a:t>of </a:t>
            </a:r>
            <a:r>
              <a:rPr lang="en-US" sz="1800" b="1" dirty="0"/>
              <a:t>datasets</a:t>
            </a:r>
            <a:r>
              <a:rPr lang="en-US" sz="1800" dirty="0"/>
              <a:t> and </a:t>
            </a:r>
            <a:r>
              <a:rPr lang="en-US" sz="1800" b="1" dirty="0"/>
              <a:t>services</a:t>
            </a:r>
            <a:r>
              <a:rPr lang="en-US" sz="1800" dirty="0"/>
              <a:t> to the </a:t>
            </a:r>
            <a:r>
              <a:rPr lang="en-US" sz="1800" b="1" dirty="0"/>
              <a:t>ICARUS users </a:t>
            </a:r>
            <a:r>
              <a:rPr lang="en-US" sz="1800" dirty="0"/>
              <a:t>by utilizing the ICARUS ontology.</a:t>
            </a:r>
          </a:p>
          <a:p>
            <a:pPr>
              <a:buFont typeface="Wingdings" panose="05000000000000000000" pitchFamily="2" charset="2"/>
              <a:buChar char="q"/>
            </a:pPr>
            <a:r>
              <a:rPr lang="en-US" sz="1800" dirty="0"/>
              <a:t>We can </a:t>
            </a:r>
            <a:r>
              <a:rPr lang="en-US" sz="1800" b="1" dirty="0"/>
              <a:t>recommend assets </a:t>
            </a:r>
            <a:r>
              <a:rPr lang="en-US" sz="1800" dirty="0"/>
              <a:t>that are </a:t>
            </a:r>
            <a:r>
              <a:rPr lang="en-US" sz="1800" b="1" dirty="0"/>
              <a:t>connected indirectly </a:t>
            </a:r>
            <a:r>
              <a:rPr lang="en-US" sz="1800" dirty="0"/>
              <a:t>to the </a:t>
            </a:r>
            <a:r>
              <a:rPr lang="en-US" sz="1800" b="1" dirty="0"/>
              <a:t>user’s</a:t>
            </a:r>
            <a:r>
              <a:rPr lang="en-US" sz="1800" dirty="0"/>
              <a:t> preferences and needs by:</a:t>
            </a:r>
          </a:p>
          <a:p>
            <a:pPr lvl="1">
              <a:spcBef>
                <a:spcPts val="1200"/>
              </a:spcBef>
              <a:buFont typeface="Wingdings" panose="05000000000000000000" pitchFamily="2" charset="2"/>
              <a:buChar char="q"/>
            </a:pPr>
            <a:r>
              <a:rPr lang="en-US" sz="1800" b="1" dirty="0"/>
              <a:t>capturing</a:t>
            </a:r>
            <a:r>
              <a:rPr lang="en-US" sz="1800" dirty="0"/>
              <a:t> </a:t>
            </a:r>
            <a:r>
              <a:rPr lang="en-US" sz="1800" b="1" dirty="0"/>
              <a:t>structural</a:t>
            </a:r>
            <a:r>
              <a:rPr lang="en-US" sz="1800" dirty="0"/>
              <a:t> and </a:t>
            </a:r>
            <a:r>
              <a:rPr lang="en-US" sz="1800" b="1" dirty="0"/>
              <a:t>semantic</a:t>
            </a:r>
            <a:r>
              <a:rPr lang="en-US" sz="1800" dirty="0"/>
              <a:t> </a:t>
            </a:r>
            <a:r>
              <a:rPr lang="en-US" sz="1800" b="1" dirty="0"/>
              <a:t>characteristics</a:t>
            </a:r>
            <a:r>
              <a:rPr lang="en-US" sz="1800" dirty="0"/>
              <a:t> of the various ICARUS entities</a:t>
            </a:r>
          </a:p>
          <a:p>
            <a:pPr lvl="1">
              <a:spcBef>
                <a:spcPts val="1200"/>
              </a:spcBef>
              <a:buFont typeface="Wingdings" panose="05000000000000000000" pitchFamily="2" charset="2"/>
              <a:buChar char="q"/>
            </a:pPr>
            <a:r>
              <a:rPr lang="en-US" sz="1800" b="1" dirty="0"/>
              <a:t>inferring relationships </a:t>
            </a:r>
            <a:r>
              <a:rPr lang="en-US" sz="1800" dirty="0"/>
              <a:t>(e.g. inheritance) between </a:t>
            </a:r>
            <a:r>
              <a:rPr lang="en-US" sz="1800" b="1" dirty="0"/>
              <a:t>users</a:t>
            </a:r>
            <a:r>
              <a:rPr lang="en-US" sz="1800" dirty="0"/>
              <a:t> and </a:t>
            </a:r>
            <a:r>
              <a:rPr lang="en-US" sz="1800" b="1" dirty="0"/>
              <a:t>assets</a:t>
            </a:r>
            <a:r>
              <a:rPr lang="en-US" sz="1800" dirty="0"/>
              <a:t> that were hidden</a:t>
            </a:r>
            <a:endParaRPr lang="en-CY" dirty="0"/>
          </a:p>
        </p:txBody>
      </p:sp>
    </p:spTree>
    <p:custDataLst>
      <p:tags r:id="rId1"/>
    </p:custDataLst>
    <p:extLst>
      <p:ext uri="{BB962C8B-B14F-4D97-AF65-F5344CB8AC3E}">
        <p14:creationId xmlns:p14="http://schemas.microsoft.com/office/powerpoint/2010/main" val="5664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3808-5DC2-45B2-8E41-A43B74C2A8C2}"/>
              </a:ext>
            </a:extLst>
          </p:cNvPr>
          <p:cNvSpPr>
            <a:spLocks noGrp="1"/>
          </p:cNvSpPr>
          <p:nvPr>
            <p:ph type="title"/>
          </p:nvPr>
        </p:nvSpPr>
        <p:spPr/>
        <p:txBody>
          <a:bodyPr/>
          <a:lstStyle/>
          <a:p>
            <a:r>
              <a:rPr lang="en-US" dirty="0"/>
              <a:t>Scenario: Recommendations</a:t>
            </a:r>
            <a:endParaRPr lang="en-CY" dirty="0"/>
          </a:p>
        </p:txBody>
      </p:sp>
      <p:sp>
        <p:nvSpPr>
          <p:cNvPr id="4" name="Google Shape;128;p27">
            <a:extLst>
              <a:ext uri="{FF2B5EF4-FFF2-40B4-BE49-F238E27FC236}">
                <a16:creationId xmlns:a16="http://schemas.microsoft.com/office/drawing/2014/main" id="{44318AAF-4497-4E68-8F32-44608C684C45}"/>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21</a:t>
            </a:fld>
            <a:endParaRPr dirty="0"/>
          </a:p>
        </p:txBody>
      </p:sp>
      <p:sp>
        <p:nvSpPr>
          <p:cNvPr id="8" name="Text Placeholder 2">
            <a:extLst>
              <a:ext uri="{FF2B5EF4-FFF2-40B4-BE49-F238E27FC236}">
                <a16:creationId xmlns:a16="http://schemas.microsoft.com/office/drawing/2014/main" id="{25EC6C16-8747-4229-A65C-D0D192994AC0}"/>
              </a:ext>
            </a:extLst>
          </p:cNvPr>
          <p:cNvSpPr>
            <a:spLocks noGrp="1"/>
          </p:cNvSpPr>
          <p:nvPr>
            <p:ph type="body" sz="quarter" idx="13"/>
          </p:nvPr>
        </p:nvSpPr>
        <p:spPr>
          <a:xfrm>
            <a:off x="373063" y="1133475"/>
            <a:ext cx="8218487" cy="3238500"/>
          </a:xfrm>
        </p:spPr>
        <p:txBody>
          <a:bodyPr/>
          <a:lstStyle/>
          <a:p>
            <a:pPr marL="514350" indent="-342900">
              <a:spcBef>
                <a:spcPts val="1800"/>
              </a:spcBef>
              <a:buFont typeface="+mj-lt"/>
              <a:buAutoNum type="arabicPeriod"/>
            </a:pPr>
            <a:r>
              <a:rPr lang="en-US" b="1" dirty="0"/>
              <a:t>Data Collection: </a:t>
            </a:r>
            <a:r>
              <a:rPr lang="en-US" dirty="0"/>
              <a:t>retrieve data related to users and assets of the ICARUS platform (e.g. preferences, interactions like purchases with datasets and services, metadata of datasets, etc.).</a:t>
            </a:r>
          </a:p>
          <a:p>
            <a:pPr marL="514350" indent="-342900">
              <a:spcBef>
                <a:spcPts val="1800"/>
              </a:spcBef>
              <a:buFont typeface="+mj-lt"/>
              <a:buAutoNum type="arabicPeriod"/>
            </a:pPr>
            <a:r>
              <a:rPr lang="en-US" b="1" dirty="0"/>
              <a:t>Storage: </a:t>
            </a:r>
            <a:r>
              <a:rPr lang="en-US" dirty="0"/>
              <a:t>store to the ICARUS ontology (knowledge base)</a:t>
            </a:r>
          </a:p>
          <a:p>
            <a:pPr marL="514350" indent="-342900">
              <a:spcBef>
                <a:spcPts val="1800"/>
              </a:spcBef>
              <a:buFont typeface="+mj-lt"/>
              <a:buAutoNum type="arabicPeriod"/>
            </a:pPr>
            <a:r>
              <a:rPr lang="en-US" b="1" dirty="0"/>
              <a:t>Reasoning: </a:t>
            </a:r>
            <a:r>
              <a:rPr lang="en-US" dirty="0"/>
              <a:t>apply a reasoning algorithm (Pellet) to reveal hidden relationships (e.g. inheritance)</a:t>
            </a:r>
          </a:p>
        </p:txBody>
      </p:sp>
    </p:spTree>
    <p:custDataLst>
      <p:tags r:id="rId1"/>
    </p:custDataLst>
    <p:extLst>
      <p:ext uri="{BB962C8B-B14F-4D97-AF65-F5344CB8AC3E}">
        <p14:creationId xmlns:p14="http://schemas.microsoft.com/office/powerpoint/2010/main" val="120075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3808-5DC2-45B2-8E41-A43B74C2A8C2}"/>
              </a:ext>
            </a:extLst>
          </p:cNvPr>
          <p:cNvSpPr>
            <a:spLocks noGrp="1"/>
          </p:cNvSpPr>
          <p:nvPr>
            <p:ph type="title"/>
          </p:nvPr>
        </p:nvSpPr>
        <p:spPr/>
        <p:txBody>
          <a:bodyPr/>
          <a:lstStyle/>
          <a:p>
            <a:r>
              <a:rPr lang="en-US" dirty="0"/>
              <a:t>Scenario: Recommendations</a:t>
            </a:r>
            <a:endParaRPr lang="en-CY" dirty="0"/>
          </a:p>
        </p:txBody>
      </p:sp>
      <p:sp>
        <p:nvSpPr>
          <p:cNvPr id="4" name="Google Shape;128;p27">
            <a:extLst>
              <a:ext uri="{FF2B5EF4-FFF2-40B4-BE49-F238E27FC236}">
                <a16:creationId xmlns:a16="http://schemas.microsoft.com/office/drawing/2014/main" id="{44318AAF-4497-4E68-8F32-44608C684C45}"/>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22</a:t>
            </a:fld>
            <a:endParaRPr dirty="0"/>
          </a:p>
        </p:txBody>
      </p:sp>
      <p:sp>
        <p:nvSpPr>
          <p:cNvPr id="8" name="Text Placeholder 2">
            <a:extLst>
              <a:ext uri="{FF2B5EF4-FFF2-40B4-BE49-F238E27FC236}">
                <a16:creationId xmlns:a16="http://schemas.microsoft.com/office/drawing/2014/main" id="{25EC6C16-8747-4229-A65C-D0D192994AC0}"/>
              </a:ext>
            </a:extLst>
          </p:cNvPr>
          <p:cNvSpPr>
            <a:spLocks noGrp="1"/>
          </p:cNvSpPr>
          <p:nvPr>
            <p:ph type="body" sz="quarter" idx="13"/>
          </p:nvPr>
        </p:nvSpPr>
        <p:spPr>
          <a:xfrm>
            <a:off x="373063" y="1133475"/>
            <a:ext cx="8218487" cy="3238500"/>
          </a:xfrm>
        </p:spPr>
        <p:txBody>
          <a:bodyPr/>
          <a:lstStyle/>
          <a:p>
            <a:pPr marL="628650" indent="-457200">
              <a:spcBef>
                <a:spcPts val="1800"/>
              </a:spcBef>
              <a:buFont typeface="+mj-lt"/>
              <a:buAutoNum type="arabicPeriod" startAt="4"/>
            </a:pPr>
            <a:r>
              <a:rPr lang="en-US" b="1" dirty="0"/>
              <a:t>Recommender: </a:t>
            </a:r>
            <a:r>
              <a:rPr lang="en-US" dirty="0"/>
              <a:t>Use a weighted-based hybrid recommendation system approach to provide recommendation of datasets and services to each user</a:t>
            </a:r>
          </a:p>
          <a:p>
            <a:pPr lvl="1">
              <a:spcBef>
                <a:spcPts val="1800"/>
              </a:spcBef>
              <a:buFont typeface="Wingdings" panose="05000000000000000000" pitchFamily="2" charset="2"/>
              <a:buChar char="q"/>
            </a:pPr>
            <a:r>
              <a:rPr lang="en-US" sz="1600" b="1" dirty="0"/>
              <a:t>Content-Based</a:t>
            </a:r>
            <a:r>
              <a:rPr lang="en-US" sz="1600" dirty="0"/>
              <a:t>: Use SPARQL queries to retrieve users’ preferences, geolocation and organization types with the respective information of the given datasets and services</a:t>
            </a:r>
          </a:p>
          <a:p>
            <a:pPr lvl="1">
              <a:spcBef>
                <a:spcPts val="1800"/>
              </a:spcBef>
              <a:buFont typeface="Wingdings" panose="05000000000000000000" pitchFamily="2" charset="2"/>
              <a:buChar char="q"/>
            </a:pPr>
            <a:r>
              <a:rPr lang="en-US" sz="1600" b="1" dirty="0"/>
              <a:t>Collaborative Filtering</a:t>
            </a:r>
            <a:r>
              <a:rPr lang="en-US" sz="1600" dirty="0"/>
              <a:t>: Use SPARQL queries to retrieve the interplay between users and assets to construct the interaction matrix</a:t>
            </a:r>
          </a:p>
        </p:txBody>
      </p:sp>
    </p:spTree>
    <p:custDataLst>
      <p:tags r:id="rId1"/>
    </p:custDataLst>
    <p:extLst>
      <p:ext uri="{BB962C8B-B14F-4D97-AF65-F5344CB8AC3E}">
        <p14:creationId xmlns:p14="http://schemas.microsoft.com/office/powerpoint/2010/main" val="28880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C656-2706-4BEA-8562-48A039152817}"/>
              </a:ext>
            </a:extLst>
          </p:cNvPr>
          <p:cNvSpPr>
            <a:spLocks noGrp="1"/>
          </p:cNvSpPr>
          <p:nvPr>
            <p:ph type="title"/>
          </p:nvPr>
        </p:nvSpPr>
        <p:spPr/>
        <p:txBody>
          <a:bodyPr/>
          <a:lstStyle/>
          <a:p>
            <a:r>
              <a:rPr lang="en-US" dirty="0"/>
              <a:t>Scenario: COVID-19</a:t>
            </a:r>
            <a:endParaRPr lang="en-CY" dirty="0"/>
          </a:p>
        </p:txBody>
      </p:sp>
      <p:sp>
        <p:nvSpPr>
          <p:cNvPr id="3" name="Text Placeholder 2">
            <a:extLst>
              <a:ext uri="{FF2B5EF4-FFF2-40B4-BE49-F238E27FC236}">
                <a16:creationId xmlns:a16="http://schemas.microsoft.com/office/drawing/2014/main" id="{60C4DDFE-7271-4D33-8589-B056F6066E58}"/>
              </a:ext>
            </a:extLst>
          </p:cNvPr>
          <p:cNvSpPr>
            <a:spLocks noGrp="1"/>
          </p:cNvSpPr>
          <p:nvPr>
            <p:ph type="body" sz="quarter" idx="13"/>
          </p:nvPr>
        </p:nvSpPr>
        <p:spPr/>
        <p:txBody>
          <a:bodyPr/>
          <a:lstStyle/>
          <a:p>
            <a:pPr>
              <a:buFont typeface="Wingdings" panose="05000000000000000000" pitchFamily="2" charset="2"/>
              <a:buChar char="q"/>
            </a:pPr>
            <a:r>
              <a:rPr lang="en-US" b="1" dirty="0"/>
              <a:t>Current challenges of health organizations</a:t>
            </a:r>
            <a:r>
              <a:rPr lang="en-US" dirty="0"/>
              <a:t>: </a:t>
            </a:r>
            <a:br>
              <a:rPr lang="en-US" dirty="0"/>
            </a:br>
            <a:r>
              <a:rPr lang="en-US" dirty="0"/>
              <a:t>locate, collect, explore and integrate reliable data about airline and human mobility, with a sufficient geographical coverage and resolution.</a:t>
            </a:r>
          </a:p>
          <a:p>
            <a:pPr>
              <a:spcBef>
                <a:spcPts val="1800"/>
              </a:spcBef>
              <a:buFont typeface="Wingdings" panose="05000000000000000000" pitchFamily="2" charset="2"/>
              <a:buChar char="q"/>
            </a:pPr>
            <a:r>
              <a:rPr lang="en-US" b="1" dirty="0"/>
              <a:t>Improving such level of detail would result: </a:t>
            </a:r>
          </a:p>
          <a:p>
            <a:pPr lvl="1">
              <a:spcBef>
                <a:spcPts val="600"/>
              </a:spcBef>
              <a:buFont typeface="Wingdings" panose="05000000000000000000" pitchFamily="2" charset="2"/>
              <a:buChar char="q"/>
            </a:pPr>
            <a:r>
              <a:rPr lang="en-US" sz="1600" dirty="0"/>
              <a:t>in more accurate epidemic predictions and </a:t>
            </a:r>
          </a:p>
          <a:p>
            <a:pPr lvl="1">
              <a:spcBef>
                <a:spcPts val="600"/>
              </a:spcBef>
              <a:buFont typeface="Wingdings" panose="05000000000000000000" pitchFamily="2" charset="2"/>
              <a:buChar char="q"/>
            </a:pPr>
            <a:r>
              <a:rPr lang="en-US" sz="1600" dirty="0"/>
              <a:t>a possible estimation of relative revenue losses to be expected in different pandemic scenarios</a:t>
            </a:r>
            <a:endParaRPr lang="el-GR" sz="1600" dirty="0"/>
          </a:p>
        </p:txBody>
      </p:sp>
      <p:sp>
        <p:nvSpPr>
          <p:cNvPr id="4" name="Google Shape;128;p27">
            <a:extLst>
              <a:ext uri="{FF2B5EF4-FFF2-40B4-BE49-F238E27FC236}">
                <a16:creationId xmlns:a16="http://schemas.microsoft.com/office/drawing/2014/main" id="{9434D7C7-ABDC-44A1-AEC5-CF8197AD6BF4}"/>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23</a:t>
            </a:fld>
            <a:endParaRPr dirty="0"/>
          </a:p>
        </p:txBody>
      </p:sp>
    </p:spTree>
    <p:custDataLst>
      <p:tags r:id="rId1"/>
    </p:custDataLst>
    <p:extLst>
      <p:ext uri="{BB962C8B-B14F-4D97-AF65-F5344CB8AC3E}">
        <p14:creationId xmlns:p14="http://schemas.microsoft.com/office/powerpoint/2010/main" val="2157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C656-2706-4BEA-8562-48A039152817}"/>
              </a:ext>
            </a:extLst>
          </p:cNvPr>
          <p:cNvSpPr>
            <a:spLocks noGrp="1"/>
          </p:cNvSpPr>
          <p:nvPr>
            <p:ph type="title"/>
          </p:nvPr>
        </p:nvSpPr>
        <p:spPr/>
        <p:txBody>
          <a:bodyPr/>
          <a:lstStyle/>
          <a:p>
            <a:r>
              <a:rPr lang="en-US" dirty="0"/>
              <a:t>Scenario: COVID-19</a:t>
            </a:r>
            <a:endParaRPr lang="en-CY" dirty="0"/>
          </a:p>
        </p:txBody>
      </p:sp>
      <p:sp>
        <p:nvSpPr>
          <p:cNvPr id="3" name="Text Placeholder 2">
            <a:extLst>
              <a:ext uri="{FF2B5EF4-FFF2-40B4-BE49-F238E27FC236}">
                <a16:creationId xmlns:a16="http://schemas.microsoft.com/office/drawing/2014/main" id="{60C4DDFE-7271-4D33-8589-B056F6066E58}"/>
              </a:ext>
            </a:extLst>
          </p:cNvPr>
          <p:cNvSpPr>
            <a:spLocks noGrp="1"/>
          </p:cNvSpPr>
          <p:nvPr>
            <p:ph type="body" sz="quarter" idx="13"/>
          </p:nvPr>
        </p:nvSpPr>
        <p:spPr/>
        <p:txBody>
          <a:bodyPr/>
          <a:lstStyle/>
          <a:p>
            <a:pPr>
              <a:spcBef>
                <a:spcPts val="1800"/>
              </a:spcBef>
              <a:buFont typeface="Wingdings" panose="05000000000000000000" pitchFamily="2" charset="2"/>
              <a:buChar char="q"/>
            </a:pPr>
            <a:r>
              <a:rPr lang="en-US" dirty="0"/>
              <a:t>The </a:t>
            </a:r>
            <a:r>
              <a:rPr lang="en-US" b="1" dirty="0"/>
              <a:t>ICARUS ontology </a:t>
            </a:r>
            <a:r>
              <a:rPr lang="en-US" dirty="0"/>
              <a:t>and the </a:t>
            </a:r>
            <a:r>
              <a:rPr lang="en-US" b="1" dirty="0"/>
              <a:t>relationships between each entity </a:t>
            </a:r>
            <a:r>
              <a:rPr lang="en-US" dirty="0"/>
              <a:t>can be </a:t>
            </a:r>
            <a:r>
              <a:rPr lang="en-US" b="1" dirty="0"/>
              <a:t>utilized</a:t>
            </a:r>
            <a:r>
              <a:rPr lang="en-US" dirty="0"/>
              <a:t> to </a:t>
            </a:r>
            <a:r>
              <a:rPr lang="en-US" b="1" dirty="0"/>
              <a:t>combine epidemics data</a:t>
            </a:r>
            <a:r>
              <a:rPr lang="en-US" dirty="0"/>
              <a:t> with other </a:t>
            </a:r>
            <a:r>
              <a:rPr lang="en-US" b="1" dirty="0"/>
              <a:t>aviation-related data </a:t>
            </a:r>
            <a:r>
              <a:rPr lang="en-US" dirty="0"/>
              <a:t>for data analytics and epidemic forecasts.</a:t>
            </a:r>
            <a:br>
              <a:rPr lang="en-US" dirty="0"/>
            </a:br>
            <a:endParaRPr lang="en-US" dirty="0"/>
          </a:p>
          <a:p>
            <a:pPr marL="514350" indent="-342900">
              <a:spcBef>
                <a:spcPts val="600"/>
              </a:spcBef>
              <a:buFont typeface="+mj-lt"/>
              <a:buAutoNum type="arabicPeriod"/>
            </a:pPr>
            <a:r>
              <a:rPr lang="en-US" b="1" dirty="0"/>
              <a:t>Ontology Extension</a:t>
            </a:r>
            <a:r>
              <a:rPr lang="en-US" dirty="0"/>
              <a:t>: expand the ICARUS ontology based on the concepts and entities related to COVID e.g. mortality rate, cases per city/country, etc.</a:t>
            </a:r>
          </a:p>
          <a:p>
            <a:pPr marL="514350" indent="-342900">
              <a:spcBef>
                <a:spcPts val="1800"/>
              </a:spcBef>
              <a:buFont typeface="+mj-lt"/>
              <a:buAutoNum type="arabicPeriod"/>
            </a:pPr>
            <a:r>
              <a:rPr lang="en-US" b="1" dirty="0"/>
              <a:t>Data Collection</a:t>
            </a:r>
            <a:r>
              <a:rPr lang="en-US" dirty="0"/>
              <a:t>: retrieve open data related to COVID-19 and aviation data</a:t>
            </a:r>
            <a:endParaRPr lang="en-CY" dirty="0"/>
          </a:p>
        </p:txBody>
      </p:sp>
      <p:sp>
        <p:nvSpPr>
          <p:cNvPr id="4" name="Google Shape;128;p27">
            <a:extLst>
              <a:ext uri="{FF2B5EF4-FFF2-40B4-BE49-F238E27FC236}">
                <a16:creationId xmlns:a16="http://schemas.microsoft.com/office/drawing/2014/main" id="{9434D7C7-ABDC-44A1-AEC5-CF8197AD6BF4}"/>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24</a:t>
            </a:fld>
            <a:endParaRPr dirty="0"/>
          </a:p>
        </p:txBody>
      </p:sp>
    </p:spTree>
    <p:custDataLst>
      <p:tags r:id="rId1"/>
    </p:custDataLst>
    <p:extLst>
      <p:ext uri="{BB962C8B-B14F-4D97-AF65-F5344CB8AC3E}">
        <p14:creationId xmlns:p14="http://schemas.microsoft.com/office/powerpoint/2010/main" val="52184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C656-2706-4BEA-8562-48A039152817}"/>
              </a:ext>
            </a:extLst>
          </p:cNvPr>
          <p:cNvSpPr>
            <a:spLocks noGrp="1"/>
          </p:cNvSpPr>
          <p:nvPr>
            <p:ph type="title"/>
          </p:nvPr>
        </p:nvSpPr>
        <p:spPr/>
        <p:txBody>
          <a:bodyPr/>
          <a:lstStyle/>
          <a:p>
            <a:r>
              <a:rPr lang="en-US" dirty="0"/>
              <a:t>Scenario: COVID-19</a:t>
            </a:r>
            <a:endParaRPr lang="en-CY" dirty="0"/>
          </a:p>
        </p:txBody>
      </p:sp>
      <p:sp>
        <p:nvSpPr>
          <p:cNvPr id="3" name="Text Placeholder 2">
            <a:extLst>
              <a:ext uri="{FF2B5EF4-FFF2-40B4-BE49-F238E27FC236}">
                <a16:creationId xmlns:a16="http://schemas.microsoft.com/office/drawing/2014/main" id="{60C4DDFE-7271-4D33-8589-B056F6066E58}"/>
              </a:ext>
            </a:extLst>
          </p:cNvPr>
          <p:cNvSpPr>
            <a:spLocks noGrp="1"/>
          </p:cNvSpPr>
          <p:nvPr>
            <p:ph type="body" sz="quarter" idx="13"/>
          </p:nvPr>
        </p:nvSpPr>
        <p:spPr/>
        <p:txBody>
          <a:bodyPr/>
          <a:lstStyle/>
          <a:p>
            <a:pPr marL="628650" indent="-457200">
              <a:spcBef>
                <a:spcPts val="1800"/>
              </a:spcBef>
              <a:buFont typeface="+mj-lt"/>
              <a:buAutoNum type="arabicPeriod" startAt="3"/>
            </a:pPr>
            <a:r>
              <a:rPr lang="en-US" b="1" dirty="0"/>
              <a:t>Storage</a:t>
            </a:r>
            <a:r>
              <a:rPr lang="en-US" dirty="0"/>
              <a:t>: store to the ICARUS ontology (knowledge base)</a:t>
            </a:r>
          </a:p>
          <a:p>
            <a:pPr marL="628650" indent="-457200">
              <a:spcBef>
                <a:spcPts val="1800"/>
              </a:spcBef>
              <a:buFont typeface="+mj-lt"/>
              <a:buAutoNum type="arabicPeriod" startAt="3"/>
            </a:pPr>
            <a:r>
              <a:rPr lang="en-US" b="1" dirty="0"/>
              <a:t>Query KB</a:t>
            </a:r>
            <a:r>
              <a:rPr lang="en-US" dirty="0"/>
              <a:t>: Use SPARQL queries, aviation-related data and COVID-19 data to answer possible questions of ICARUS users </a:t>
            </a:r>
          </a:p>
          <a:p>
            <a:pPr marL="171450" indent="0">
              <a:spcBef>
                <a:spcPts val="1800"/>
              </a:spcBef>
              <a:buNone/>
            </a:pPr>
            <a:r>
              <a:rPr lang="en-US" sz="1600" dirty="0"/>
              <a:t>e.g. </a:t>
            </a:r>
            <a:r>
              <a:rPr lang="en-US" sz="1600" b="1" dirty="0"/>
              <a:t>"Which datasets can help me predict a virus transmission from incoming flights?"</a:t>
            </a:r>
            <a:r>
              <a:rPr lang="en-US" sz="1600" dirty="0"/>
              <a:t> (Find datasets that are related to incoming flights and virus and they are utilized by forecasting services for virus transmission)</a:t>
            </a:r>
            <a:endParaRPr lang="en-CY" dirty="0"/>
          </a:p>
        </p:txBody>
      </p:sp>
      <p:sp>
        <p:nvSpPr>
          <p:cNvPr id="4" name="Google Shape;128;p27">
            <a:extLst>
              <a:ext uri="{FF2B5EF4-FFF2-40B4-BE49-F238E27FC236}">
                <a16:creationId xmlns:a16="http://schemas.microsoft.com/office/drawing/2014/main" id="{9434D7C7-ABDC-44A1-AEC5-CF8197AD6BF4}"/>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25</a:t>
            </a:fld>
            <a:endParaRPr dirty="0"/>
          </a:p>
        </p:txBody>
      </p:sp>
    </p:spTree>
    <p:custDataLst>
      <p:tags r:id="rId1"/>
    </p:custDataLst>
    <p:extLst>
      <p:ext uri="{BB962C8B-B14F-4D97-AF65-F5344CB8AC3E}">
        <p14:creationId xmlns:p14="http://schemas.microsoft.com/office/powerpoint/2010/main" val="26952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DBD-FC07-4A82-9B65-4021DEC9D5D4}"/>
              </a:ext>
            </a:extLst>
          </p:cNvPr>
          <p:cNvSpPr>
            <a:spLocks noGrp="1"/>
          </p:cNvSpPr>
          <p:nvPr>
            <p:ph type="title"/>
          </p:nvPr>
        </p:nvSpPr>
        <p:spPr/>
        <p:txBody>
          <a:bodyPr/>
          <a:lstStyle/>
          <a:p>
            <a:r>
              <a:rPr lang="en-US" dirty="0"/>
              <a:t>Conclusion</a:t>
            </a:r>
            <a:endParaRPr lang="en-CY" dirty="0"/>
          </a:p>
        </p:txBody>
      </p:sp>
      <p:sp>
        <p:nvSpPr>
          <p:cNvPr id="3" name="Text Placeholder 2">
            <a:extLst>
              <a:ext uri="{FF2B5EF4-FFF2-40B4-BE49-F238E27FC236}">
                <a16:creationId xmlns:a16="http://schemas.microsoft.com/office/drawing/2014/main" id="{CD88ADE3-67C8-47DC-9CDE-AF492D433639}"/>
              </a:ext>
            </a:extLst>
          </p:cNvPr>
          <p:cNvSpPr>
            <a:spLocks noGrp="1"/>
          </p:cNvSpPr>
          <p:nvPr>
            <p:ph type="body" sz="quarter" idx="13"/>
          </p:nvPr>
        </p:nvSpPr>
        <p:spPr/>
        <p:txBody>
          <a:bodyPr/>
          <a:lstStyle/>
          <a:p>
            <a:pPr>
              <a:buFont typeface="Wingdings" panose="05000000000000000000" pitchFamily="2" charset="2"/>
              <a:buChar char="q"/>
            </a:pPr>
            <a:r>
              <a:rPr lang="en-US" dirty="0"/>
              <a:t>We presented the </a:t>
            </a:r>
            <a:r>
              <a:rPr lang="en-US" b="1" dirty="0"/>
              <a:t>ICARUS ontology</a:t>
            </a:r>
            <a:r>
              <a:rPr lang="en-US" dirty="0"/>
              <a:t>, an aviation domain ontology designed using a multi-layer approach for </a:t>
            </a:r>
            <a:r>
              <a:rPr lang="en-US" b="1" dirty="0"/>
              <a:t>enabling</a:t>
            </a:r>
            <a:r>
              <a:rPr lang="en-US" dirty="0"/>
              <a:t>:</a:t>
            </a:r>
          </a:p>
          <a:p>
            <a:pPr lvl="1">
              <a:spcBef>
                <a:spcPts val="600"/>
              </a:spcBef>
              <a:buFont typeface="Wingdings" panose="05000000000000000000" pitchFamily="2" charset="2"/>
              <a:buChar char="q"/>
            </a:pPr>
            <a:r>
              <a:rPr lang="en-US" sz="1600" b="1" dirty="0"/>
              <a:t>the integration and reasoning </a:t>
            </a:r>
            <a:r>
              <a:rPr lang="en-US" sz="1600" dirty="0"/>
              <a:t>over multiple sources of </a:t>
            </a:r>
            <a:r>
              <a:rPr lang="en-US" sz="1600" b="1" dirty="0"/>
              <a:t>heterogeneous aviation-related data</a:t>
            </a:r>
          </a:p>
          <a:p>
            <a:pPr lvl="1">
              <a:spcBef>
                <a:spcPts val="600"/>
              </a:spcBef>
              <a:buFont typeface="Wingdings" panose="05000000000000000000" pitchFamily="2" charset="2"/>
              <a:buChar char="q"/>
            </a:pPr>
            <a:r>
              <a:rPr lang="en-US" sz="1600" dirty="0"/>
              <a:t>the </a:t>
            </a:r>
            <a:r>
              <a:rPr lang="en-US" sz="1600" b="1" dirty="0"/>
              <a:t>semantic description of metadata</a:t>
            </a:r>
            <a:r>
              <a:rPr lang="en-US" sz="1600" dirty="0"/>
              <a:t> produced by the ICARUS platform</a:t>
            </a:r>
          </a:p>
          <a:p>
            <a:pPr>
              <a:buFont typeface="Wingdings" panose="05000000000000000000" pitchFamily="2" charset="2"/>
              <a:buChar char="q"/>
            </a:pPr>
            <a:r>
              <a:rPr lang="en-US" b="1" dirty="0"/>
              <a:t>Main strengths </a:t>
            </a:r>
            <a:r>
              <a:rPr lang="en-US" dirty="0"/>
              <a:t>of the proposed ontology:</a:t>
            </a:r>
          </a:p>
          <a:p>
            <a:pPr lvl="1">
              <a:spcBef>
                <a:spcPts val="600"/>
              </a:spcBef>
              <a:buFont typeface="Wingdings" panose="05000000000000000000" pitchFamily="2" charset="2"/>
              <a:buChar char="q"/>
            </a:pPr>
            <a:r>
              <a:rPr lang="en-US" sz="1600" b="1" dirty="0"/>
              <a:t>extendibility</a:t>
            </a:r>
            <a:r>
              <a:rPr lang="en-US" sz="1600" dirty="0"/>
              <a:t> and interoperability due to the multi-layer design</a:t>
            </a:r>
          </a:p>
          <a:p>
            <a:pPr lvl="1">
              <a:spcBef>
                <a:spcPts val="600"/>
              </a:spcBef>
              <a:buFont typeface="Wingdings" panose="05000000000000000000" pitchFamily="2" charset="2"/>
              <a:buChar char="q"/>
            </a:pPr>
            <a:r>
              <a:rPr lang="en-US" sz="1600" b="1" dirty="0"/>
              <a:t>ease of use </a:t>
            </a:r>
            <a:r>
              <a:rPr lang="en-US" sz="1600" dirty="0"/>
              <a:t>on multiple aviation data sources of different format and structure</a:t>
            </a:r>
          </a:p>
        </p:txBody>
      </p:sp>
      <p:sp>
        <p:nvSpPr>
          <p:cNvPr id="4" name="Google Shape;128;p27">
            <a:extLst>
              <a:ext uri="{FF2B5EF4-FFF2-40B4-BE49-F238E27FC236}">
                <a16:creationId xmlns:a16="http://schemas.microsoft.com/office/drawing/2014/main" id="{B66D9FA0-5A30-46BD-99CF-7BAD8806FD0B}"/>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26</a:t>
            </a:fld>
            <a:endParaRPr dirty="0"/>
          </a:p>
        </p:txBody>
      </p:sp>
    </p:spTree>
    <p:custDataLst>
      <p:tags r:id="rId1"/>
    </p:custDataLst>
    <p:extLst>
      <p:ext uri="{BB962C8B-B14F-4D97-AF65-F5344CB8AC3E}">
        <p14:creationId xmlns:p14="http://schemas.microsoft.com/office/powerpoint/2010/main" val="41518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3A75-4F6D-4B2E-A221-3F971A1C61AE}"/>
              </a:ext>
            </a:extLst>
          </p:cNvPr>
          <p:cNvSpPr>
            <a:spLocks noGrp="1"/>
          </p:cNvSpPr>
          <p:nvPr>
            <p:ph type="ctrTitle"/>
          </p:nvPr>
        </p:nvSpPr>
        <p:spPr>
          <a:xfrm>
            <a:off x="1143000" y="961703"/>
            <a:ext cx="6858000" cy="2756857"/>
          </a:xfrm>
        </p:spPr>
        <p:txBody>
          <a:bodyPr/>
          <a:lstStyle/>
          <a:p>
            <a:r>
              <a:rPr lang="en-US" sz="7200" dirty="0"/>
              <a:t>Thank You!</a:t>
            </a:r>
            <a:br>
              <a:rPr lang="en-US" sz="7200" dirty="0"/>
            </a:br>
            <a:br>
              <a:rPr lang="en-US" sz="1800" dirty="0"/>
            </a:br>
            <a:r>
              <a:rPr lang="en-US" sz="1800" dirty="0"/>
              <a:t>The ontology is available here (</a:t>
            </a:r>
            <a:r>
              <a:rPr lang="en-US" sz="1800" b="1" dirty="0"/>
              <a:t>open source</a:t>
            </a:r>
            <a:r>
              <a:rPr lang="en-US" sz="1800" dirty="0"/>
              <a:t>): </a:t>
            </a:r>
            <a:br>
              <a:rPr lang="en-US" sz="1800" dirty="0"/>
            </a:br>
            <a:r>
              <a:rPr lang="en-US" sz="1800" dirty="0">
                <a:hlinkClick r:id="rId2"/>
              </a:rPr>
              <a:t>https://github.com/UCY-LINC-LAB/icarus-ontology</a:t>
            </a:r>
            <a:endParaRPr lang="en-CY" sz="7200" dirty="0"/>
          </a:p>
        </p:txBody>
      </p:sp>
      <p:pic>
        <p:nvPicPr>
          <p:cNvPr id="5" name="Picture 4" descr="A picture containing drawing&#10;&#10;Description automatically generated">
            <a:extLst>
              <a:ext uri="{FF2B5EF4-FFF2-40B4-BE49-F238E27FC236}">
                <a16:creationId xmlns:a16="http://schemas.microsoft.com/office/drawing/2014/main" id="{2A0F736F-E87D-4969-B6F4-D147A44963FD}"/>
              </a:ext>
            </a:extLst>
          </p:cNvPr>
          <p:cNvPicPr>
            <a:picLocks noChangeAspect="1"/>
          </p:cNvPicPr>
          <p:nvPr/>
        </p:nvPicPr>
        <p:blipFill>
          <a:blip r:embed="rId3"/>
          <a:stretch>
            <a:fillRect/>
          </a:stretch>
        </p:blipFill>
        <p:spPr>
          <a:xfrm>
            <a:off x="105478" y="0"/>
            <a:ext cx="2316610" cy="529715"/>
          </a:xfrm>
          <a:prstGeom prst="rect">
            <a:avLst/>
          </a:prstGeom>
        </p:spPr>
      </p:pic>
      <p:pic>
        <p:nvPicPr>
          <p:cNvPr id="8" name="Immagine 5">
            <a:extLst>
              <a:ext uri="{FF2B5EF4-FFF2-40B4-BE49-F238E27FC236}">
                <a16:creationId xmlns:a16="http://schemas.microsoft.com/office/drawing/2014/main" id="{3855E16D-CE75-4660-9D87-EB5B60753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617" y="70085"/>
            <a:ext cx="825718" cy="574351"/>
          </a:xfrm>
          <a:prstGeom prst="rect">
            <a:avLst/>
          </a:prstGeom>
        </p:spPr>
      </p:pic>
      <p:sp>
        <p:nvSpPr>
          <p:cNvPr id="9" name="Textfeld 11">
            <a:extLst>
              <a:ext uri="{FF2B5EF4-FFF2-40B4-BE49-F238E27FC236}">
                <a16:creationId xmlns:a16="http://schemas.microsoft.com/office/drawing/2014/main" id="{9E38A3A4-D89D-4096-A14A-F25288FEB942}"/>
              </a:ext>
            </a:extLst>
          </p:cNvPr>
          <p:cNvSpPr txBox="1"/>
          <p:nvPr/>
        </p:nvSpPr>
        <p:spPr>
          <a:xfrm>
            <a:off x="6619159" y="122826"/>
            <a:ext cx="1559458" cy="507831"/>
          </a:xfrm>
          <a:prstGeom prst="rect">
            <a:avLst/>
          </a:prstGeom>
          <a:noFill/>
        </p:spPr>
        <p:txBody>
          <a:bodyPr wrap="square">
            <a:spAutoFit/>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sz="900" dirty="0">
                <a:solidFill>
                  <a:srgbClr val="767676"/>
                </a:solidFill>
                <a:latin typeface="Roboto" panose="020B0604020202020204" charset="0"/>
                <a:ea typeface="Roboto" panose="020B0604020202020204" charset="0"/>
              </a:rPr>
              <a:t>Co-funded by the European Commission Horizon 2020 - Grant # </a:t>
            </a:r>
            <a:r>
              <a:rPr lang="is-IS" sz="900" dirty="0">
                <a:solidFill>
                  <a:srgbClr val="767676"/>
                </a:solidFill>
                <a:latin typeface="Roboto" panose="020B0604020202020204" charset="0"/>
                <a:ea typeface="Roboto" panose="020B0604020202020204" charset="0"/>
              </a:rPr>
              <a:t>780792</a:t>
            </a:r>
            <a:endParaRPr lang="en-GB" sz="900" dirty="0">
              <a:solidFill>
                <a:srgbClr val="767676"/>
              </a:solidFill>
              <a:latin typeface="Roboto" panose="020B0604020202020204" charset="0"/>
              <a:ea typeface="Roboto" panose="020B0604020202020204" charset="0"/>
            </a:endParaRPr>
          </a:p>
        </p:txBody>
      </p:sp>
      <p:pic>
        <p:nvPicPr>
          <p:cNvPr id="1028" name="Picture 4" descr="Home Page - IRIS">
            <a:extLst>
              <a:ext uri="{FF2B5EF4-FFF2-40B4-BE49-F238E27FC236}">
                <a16:creationId xmlns:a16="http://schemas.microsoft.com/office/drawing/2014/main" id="{13A40EC9-E36A-494E-B8F3-F139202E3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499" y="4485834"/>
            <a:ext cx="999291" cy="404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82651E-82A5-49D0-B8ED-86466C09D956}"/>
              </a:ext>
            </a:extLst>
          </p:cNvPr>
          <p:cNvPicPr>
            <a:picLocks noChangeAspect="1"/>
          </p:cNvPicPr>
          <p:nvPr/>
        </p:nvPicPr>
        <p:blipFill>
          <a:blip r:embed="rId6"/>
          <a:stretch>
            <a:fillRect/>
          </a:stretch>
        </p:blipFill>
        <p:spPr>
          <a:xfrm>
            <a:off x="6034542" y="4418123"/>
            <a:ext cx="1210059" cy="539497"/>
          </a:xfrm>
          <a:prstGeom prst="rect">
            <a:avLst/>
          </a:prstGeom>
        </p:spPr>
      </p:pic>
      <p:sp>
        <p:nvSpPr>
          <p:cNvPr id="10" name="Google Shape;128;p27">
            <a:extLst>
              <a:ext uri="{FF2B5EF4-FFF2-40B4-BE49-F238E27FC236}">
                <a16:creationId xmlns:a16="http://schemas.microsoft.com/office/drawing/2014/main" id="{E3D59A7B-5242-4658-BFF8-3F6EEBC96F42}"/>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27</a:t>
            </a:fld>
            <a:endParaRPr dirty="0"/>
          </a:p>
        </p:txBody>
      </p:sp>
    </p:spTree>
    <p:extLst>
      <p:ext uri="{BB962C8B-B14F-4D97-AF65-F5344CB8AC3E}">
        <p14:creationId xmlns:p14="http://schemas.microsoft.com/office/powerpoint/2010/main" val="95120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CFEB-BC7E-4950-A335-B726F13B81F2}"/>
              </a:ext>
            </a:extLst>
          </p:cNvPr>
          <p:cNvSpPr>
            <a:spLocks noGrp="1"/>
          </p:cNvSpPr>
          <p:nvPr>
            <p:ph type="title"/>
          </p:nvPr>
        </p:nvSpPr>
        <p:spPr/>
        <p:txBody>
          <a:bodyPr/>
          <a:lstStyle/>
          <a:p>
            <a:r>
              <a:rPr lang="en-US" dirty="0"/>
              <a:t>Aviation Data</a:t>
            </a:r>
          </a:p>
        </p:txBody>
      </p:sp>
      <p:sp>
        <p:nvSpPr>
          <p:cNvPr id="3" name="Text Placeholder 2">
            <a:extLst>
              <a:ext uri="{FF2B5EF4-FFF2-40B4-BE49-F238E27FC236}">
                <a16:creationId xmlns:a16="http://schemas.microsoft.com/office/drawing/2014/main" id="{45F31946-099B-4112-BDCC-E7010428C78C}"/>
              </a:ext>
            </a:extLst>
          </p:cNvPr>
          <p:cNvSpPr>
            <a:spLocks noGrp="1"/>
          </p:cNvSpPr>
          <p:nvPr>
            <p:ph type="body" sz="quarter" idx="13"/>
          </p:nvPr>
        </p:nvSpPr>
        <p:spPr>
          <a:xfrm>
            <a:off x="373063" y="1133475"/>
            <a:ext cx="4268947" cy="1914525"/>
          </a:xfrm>
        </p:spPr>
        <p:txBody>
          <a:bodyPr/>
          <a:lstStyle/>
          <a:p>
            <a:pPr>
              <a:spcBef>
                <a:spcPts val="1200"/>
              </a:spcBef>
              <a:buFont typeface="Wingdings" panose="05000000000000000000" pitchFamily="2" charset="2"/>
              <a:buChar char="q"/>
            </a:pPr>
            <a:r>
              <a:rPr lang="en-US" sz="1600" dirty="0"/>
              <a:t>Complex</a:t>
            </a:r>
          </a:p>
          <a:p>
            <a:pPr>
              <a:spcBef>
                <a:spcPts val="1200"/>
              </a:spcBef>
              <a:buFont typeface="Wingdings" panose="05000000000000000000" pitchFamily="2" charset="2"/>
              <a:buChar char="q"/>
            </a:pPr>
            <a:r>
              <a:rPr lang="en-US" sz="1600" dirty="0"/>
              <a:t>Derive from heterogeneous data sources</a:t>
            </a:r>
          </a:p>
          <a:p>
            <a:pPr>
              <a:spcBef>
                <a:spcPts val="1200"/>
              </a:spcBef>
              <a:buFont typeface="Wingdings" panose="05000000000000000000" pitchFamily="2" charset="2"/>
              <a:buChar char="q"/>
            </a:pPr>
            <a:r>
              <a:rPr lang="en-US" sz="1600" dirty="0"/>
              <a:t>Lack of standardization</a:t>
            </a:r>
          </a:p>
          <a:p>
            <a:pPr>
              <a:spcBef>
                <a:spcPts val="1200"/>
              </a:spcBef>
              <a:buFont typeface="Wingdings" panose="05000000000000000000" pitchFamily="2" charset="2"/>
              <a:buChar char="q"/>
            </a:pPr>
            <a:r>
              <a:rPr lang="en-US" sz="1600" dirty="0"/>
              <a:t>Data integration and linking challenge</a:t>
            </a:r>
          </a:p>
          <a:p>
            <a:pPr marL="171450" indent="0">
              <a:buNone/>
            </a:pPr>
            <a:endParaRPr lang="en-US" sz="1100" baseline="30000" dirty="0"/>
          </a:p>
        </p:txBody>
      </p:sp>
      <p:sp>
        <p:nvSpPr>
          <p:cNvPr id="4" name="Google Shape;128;p27">
            <a:extLst>
              <a:ext uri="{FF2B5EF4-FFF2-40B4-BE49-F238E27FC236}">
                <a16:creationId xmlns:a16="http://schemas.microsoft.com/office/drawing/2014/main" id="{5AAE1F06-16FD-483A-88BE-AD6F118EB980}"/>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3</a:t>
            </a:fld>
            <a:endParaRPr dirty="0"/>
          </a:p>
        </p:txBody>
      </p:sp>
      <p:sp>
        <p:nvSpPr>
          <p:cNvPr id="5" name="Ορθογώνιο 16">
            <a:extLst>
              <a:ext uri="{FF2B5EF4-FFF2-40B4-BE49-F238E27FC236}">
                <a16:creationId xmlns:a16="http://schemas.microsoft.com/office/drawing/2014/main" id="{CB6C3E50-2F87-462F-8C9D-ADFBBA4277B5}"/>
              </a:ext>
            </a:extLst>
          </p:cNvPr>
          <p:cNvSpPr/>
          <p:nvPr/>
        </p:nvSpPr>
        <p:spPr>
          <a:xfrm>
            <a:off x="25955" y="3119416"/>
            <a:ext cx="9092089" cy="892552"/>
          </a:xfrm>
          <a:prstGeom prst="rect">
            <a:avLst/>
          </a:prstGeom>
          <a:solidFill>
            <a:srgbClr val="26A7F3"/>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a:t>
            </a:r>
            <a:r>
              <a:rPr kumimoji="0" lang="en-GB" sz="1200" b="0" i="1"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One of the biggest challenges is to </a:t>
            </a:r>
            <a:r>
              <a:rPr kumimoji="0" lang="en-GB" sz="1600" b="1" i="1"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integrate the different data silos</a:t>
            </a:r>
            <a:r>
              <a:rPr kumimoji="0" lang="en-GB" sz="1200" b="0" i="1"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 for example weather data, live airspace usage or data from the airports. There is really no standard and that complicates things. Even internally we are still merging different data sets from different areas in the company</a:t>
            </a:r>
            <a:r>
              <a:rPr kumimoji="0" lang="en-GB" sz="1200" b="1" i="1"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 Insights emerge when you put different departmental data sets together, but at the moment, it is not a smooth process</a:t>
            </a:r>
            <a:r>
              <a:rPr kumimoji="0" lang="en-GB" sz="1200" b="0" i="0"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By </a:t>
            </a:r>
            <a:r>
              <a:rPr kumimoji="0" lang="en-US" sz="1200" b="0" i="0"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Rey-</a:t>
            </a:r>
            <a:r>
              <a:rPr kumimoji="0" lang="en-US" sz="1200" b="0" i="0" u="none" strike="noStrike" kern="1200" cap="none" spc="0" normalizeH="0" baseline="0" noProof="0" dirty="0" err="1">
                <a:ln>
                  <a:noFill/>
                </a:ln>
                <a:solidFill>
                  <a:sysClr val="window" lastClr="FFFFFF"/>
                </a:solidFill>
                <a:effectLst/>
                <a:uLnTx/>
                <a:uFillTx/>
                <a:latin typeface="Calibri"/>
                <a:ea typeface="MS Mincho" panose="02020609040205080304" pitchFamily="49" charset="-128"/>
                <a:cs typeface="+mn-cs"/>
              </a:rPr>
              <a:t>Villaverde</a:t>
            </a:r>
            <a:r>
              <a:rPr kumimoji="0" lang="en-US" sz="1200" b="0" i="0" u="none" strike="noStrike" kern="1200" cap="none" spc="0" normalizeH="0" baseline="0" noProof="0" dirty="0">
                <a:ln>
                  <a:noFill/>
                </a:ln>
                <a:solidFill>
                  <a:sysClr val="window" lastClr="FFFFFF"/>
                </a:solidFill>
                <a:effectLst/>
                <a:uLnTx/>
                <a:uFillTx/>
                <a:latin typeface="Calibri"/>
                <a:ea typeface="MS Mincho" panose="02020609040205080304" pitchFamily="49" charset="-128"/>
                <a:cs typeface="+mn-cs"/>
              </a:rPr>
              <a:t> (Head of Data Science, EasyJet)</a:t>
            </a:r>
            <a:endParaRPr kumimoji="0" lang="en-US" sz="12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6" name="Arrow: Right 5">
            <a:extLst>
              <a:ext uri="{FF2B5EF4-FFF2-40B4-BE49-F238E27FC236}">
                <a16:creationId xmlns:a16="http://schemas.microsoft.com/office/drawing/2014/main" id="{5DC2DA20-BB20-44B0-B0D2-93B7944F1B1A}"/>
              </a:ext>
            </a:extLst>
          </p:cNvPr>
          <p:cNvSpPr/>
          <p:nvPr/>
        </p:nvSpPr>
        <p:spPr>
          <a:xfrm>
            <a:off x="4642010" y="2077619"/>
            <a:ext cx="557348" cy="316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CBA950B-56FD-4A96-8DB1-C7B64F05C190}"/>
              </a:ext>
            </a:extLst>
          </p:cNvPr>
          <p:cNvSpPr/>
          <p:nvPr/>
        </p:nvSpPr>
        <p:spPr>
          <a:xfrm>
            <a:off x="4642010" y="2526330"/>
            <a:ext cx="557348" cy="316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03A00C-CE84-4F44-8555-A5DBEE1CAA26}"/>
              </a:ext>
            </a:extLst>
          </p:cNvPr>
          <p:cNvSpPr txBox="1"/>
          <p:nvPr/>
        </p:nvSpPr>
        <p:spPr>
          <a:xfrm>
            <a:off x="5288707" y="2060510"/>
            <a:ext cx="2178424" cy="338554"/>
          </a:xfrm>
          <a:prstGeom prst="rect">
            <a:avLst/>
          </a:prstGeom>
          <a:noFill/>
        </p:spPr>
        <p:txBody>
          <a:bodyPr wrap="square" rtlCol="0">
            <a:spAutoFit/>
          </a:bodyPr>
          <a:lstStyle/>
          <a:p>
            <a:r>
              <a:rPr lang="en-US" sz="1600" b="1" dirty="0">
                <a:solidFill>
                  <a:srgbClr val="525860"/>
                </a:solidFill>
                <a:latin typeface="Roboto"/>
                <a:ea typeface="Roboto"/>
                <a:sym typeface="Roboto"/>
              </a:rPr>
              <a:t>Varying data formats</a:t>
            </a:r>
          </a:p>
        </p:txBody>
      </p:sp>
      <p:sp>
        <p:nvSpPr>
          <p:cNvPr id="15" name="TextBox 14">
            <a:extLst>
              <a:ext uri="{FF2B5EF4-FFF2-40B4-BE49-F238E27FC236}">
                <a16:creationId xmlns:a16="http://schemas.microsoft.com/office/drawing/2014/main" id="{4C4CDEF6-EE25-4F65-AFB3-4050A10C7121}"/>
              </a:ext>
            </a:extLst>
          </p:cNvPr>
          <p:cNvSpPr txBox="1"/>
          <p:nvPr/>
        </p:nvSpPr>
        <p:spPr>
          <a:xfrm>
            <a:off x="5288707" y="2526330"/>
            <a:ext cx="3801973" cy="338554"/>
          </a:xfrm>
          <a:prstGeom prst="rect">
            <a:avLst/>
          </a:prstGeom>
          <a:noFill/>
        </p:spPr>
        <p:txBody>
          <a:bodyPr wrap="square" rtlCol="0">
            <a:spAutoFit/>
          </a:bodyPr>
          <a:lstStyle/>
          <a:p>
            <a:r>
              <a:rPr lang="en-US" sz="1600" b="1" dirty="0">
                <a:solidFill>
                  <a:srgbClr val="525860"/>
                </a:solidFill>
                <a:latin typeface="Roboto"/>
                <a:ea typeface="Roboto"/>
              </a:rPr>
              <a:t>A significant bottleneck with huge cost</a:t>
            </a:r>
          </a:p>
        </p:txBody>
      </p:sp>
    </p:spTree>
    <p:custDataLst>
      <p:tags r:id="rId1"/>
    </p:custDataLst>
    <p:extLst>
      <p:ext uri="{BB962C8B-B14F-4D97-AF65-F5344CB8AC3E}">
        <p14:creationId xmlns:p14="http://schemas.microsoft.com/office/powerpoint/2010/main" val="36695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CFEB-BC7E-4950-A335-B726F13B81F2}"/>
              </a:ext>
            </a:extLst>
          </p:cNvPr>
          <p:cNvSpPr>
            <a:spLocks noGrp="1"/>
          </p:cNvSpPr>
          <p:nvPr>
            <p:ph type="title"/>
          </p:nvPr>
        </p:nvSpPr>
        <p:spPr/>
        <p:txBody>
          <a:bodyPr/>
          <a:lstStyle/>
          <a:p>
            <a:r>
              <a:rPr lang="en-US" dirty="0"/>
              <a:t>Data Integration Problem</a:t>
            </a:r>
            <a:endParaRPr lang="en-CY" dirty="0"/>
          </a:p>
        </p:txBody>
      </p:sp>
      <p:sp>
        <p:nvSpPr>
          <p:cNvPr id="3" name="Text Placeholder 2">
            <a:extLst>
              <a:ext uri="{FF2B5EF4-FFF2-40B4-BE49-F238E27FC236}">
                <a16:creationId xmlns:a16="http://schemas.microsoft.com/office/drawing/2014/main" id="{45F31946-099B-4112-BDCC-E7010428C78C}"/>
              </a:ext>
            </a:extLst>
          </p:cNvPr>
          <p:cNvSpPr>
            <a:spLocks noGrp="1"/>
          </p:cNvSpPr>
          <p:nvPr>
            <p:ph type="body" sz="quarter" idx="13"/>
          </p:nvPr>
        </p:nvSpPr>
        <p:spPr/>
        <p:txBody>
          <a:bodyPr/>
          <a:lstStyle/>
          <a:p>
            <a:pPr>
              <a:buFont typeface="Wingdings" panose="05000000000000000000" pitchFamily="2" charset="2"/>
              <a:buChar char="q"/>
            </a:pPr>
            <a:r>
              <a:rPr lang="en-US" dirty="0"/>
              <a:t>With no common standard, aviation data models can vary along various dimensions!</a:t>
            </a:r>
          </a:p>
          <a:p>
            <a:pPr lvl="1">
              <a:spcBef>
                <a:spcPts val="600"/>
              </a:spcBef>
              <a:buFont typeface="Wingdings" panose="05000000000000000000" pitchFamily="2" charset="2"/>
              <a:buChar char="q"/>
            </a:pPr>
            <a:r>
              <a:rPr lang="en-US" dirty="0"/>
              <a:t>Data providers can use </a:t>
            </a:r>
            <a:r>
              <a:rPr lang="en-US" b="1" dirty="0"/>
              <a:t>different formats </a:t>
            </a:r>
            <a:r>
              <a:rPr lang="en-US" dirty="0"/>
              <a:t>to</a:t>
            </a:r>
            <a:r>
              <a:rPr lang="en-US" b="1" dirty="0"/>
              <a:t> encode </a:t>
            </a:r>
            <a:r>
              <a:rPr lang="en-US" dirty="0"/>
              <a:t>aviation data </a:t>
            </a:r>
            <a:br>
              <a:rPr lang="en-US" dirty="0"/>
            </a:br>
            <a:r>
              <a:rPr lang="en-US" dirty="0"/>
              <a:t>e.g. an airline carrier ID field could be stored as a three (IATA) or four-letter code (ICAO)</a:t>
            </a:r>
          </a:p>
          <a:p>
            <a:pPr lvl="1">
              <a:spcBef>
                <a:spcPts val="600"/>
              </a:spcBef>
              <a:buFont typeface="Wingdings" panose="05000000000000000000" pitchFamily="2" charset="2"/>
              <a:buChar char="q"/>
            </a:pPr>
            <a:r>
              <a:rPr lang="en-US" b="1" dirty="0"/>
              <a:t>Field names </a:t>
            </a:r>
            <a:r>
              <a:rPr lang="en-US" dirty="0"/>
              <a:t>assigned to values can be </a:t>
            </a:r>
            <a:r>
              <a:rPr lang="en-US" b="1" dirty="0"/>
              <a:t>misleading</a:t>
            </a:r>
            <a:r>
              <a:rPr lang="en-US" dirty="0"/>
              <a:t> </a:t>
            </a:r>
            <a:br>
              <a:rPr lang="en-US" dirty="0"/>
            </a:br>
            <a:r>
              <a:rPr lang="en-US" dirty="0"/>
              <a:t>e.g. a provider may use the name "AT" while another may use "</a:t>
            </a:r>
            <a:r>
              <a:rPr lang="en-US" dirty="0" err="1"/>
              <a:t>arrTime</a:t>
            </a:r>
            <a:r>
              <a:rPr lang="en-US" dirty="0"/>
              <a:t>" for the field "aircraft arrival time"</a:t>
            </a:r>
          </a:p>
          <a:p>
            <a:pPr lvl="1">
              <a:spcBef>
                <a:spcPts val="600"/>
              </a:spcBef>
              <a:buFont typeface="Wingdings" panose="05000000000000000000" pitchFamily="2" charset="2"/>
              <a:buChar char="q"/>
            </a:pPr>
            <a:r>
              <a:rPr lang="en-US" dirty="0"/>
              <a:t>Even if </a:t>
            </a:r>
            <a:r>
              <a:rPr lang="en-US" b="1" dirty="0"/>
              <a:t>two data fields </a:t>
            </a:r>
            <a:r>
              <a:rPr lang="en-US" dirty="0"/>
              <a:t>are </a:t>
            </a:r>
            <a:r>
              <a:rPr lang="en-US" b="1" dirty="0"/>
              <a:t>identical</a:t>
            </a:r>
            <a:r>
              <a:rPr lang="en-US" dirty="0"/>
              <a:t>, that </a:t>
            </a:r>
            <a:r>
              <a:rPr lang="en-US" b="1" dirty="0"/>
              <a:t>doesn't ensure </a:t>
            </a:r>
            <a:r>
              <a:rPr lang="en-US" dirty="0"/>
              <a:t>that the data represents the </a:t>
            </a:r>
            <a:r>
              <a:rPr lang="en-US" b="1" dirty="0"/>
              <a:t>same information </a:t>
            </a:r>
            <a:br>
              <a:rPr lang="en-US" b="1" dirty="0"/>
            </a:br>
            <a:r>
              <a:rPr lang="en-US" dirty="0"/>
              <a:t>e.g. the "aircraft arrival time“ may correspond to a scheduled </a:t>
            </a:r>
            <a:r>
              <a:rPr lang="en-US" b="1" dirty="0"/>
              <a:t>or</a:t>
            </a:r>
            <a:r>
              <a:rPr lang="en-US" dirty="0"/>
              <a:t> an actual arrival time.</a:t>
            </a:r>
          </a:p>
          <a:p>
            <a:pPr lvl="1">
              <a:spcBef>
                <a:spcPts val="600"/>
              </a:spcBef>
              <a:buFont typeface="Wingdings" panose="05000000000000000000" pitchFamily="2" charset="2"/>
              <a:buChar char="q"/>
            </a:pPr>
            <a:r>
              <a:rPr lang="en-US" b="1" dirty="0"/>
              <a:t>Data </a:t>
            </a:r>
            <a:r>
              <a:rPr lang="en-US" dirty="0"/>
              <a:t>values may be </a:t>
            </a:r>
            <a:r>
              <a:rPr lang="en-US" b="1" dirty="0"/>
              <a:t>recorded </a:t>
            </a:r>
            <a:r>
              <a:rPr lang="en-US" dirty="0"/>
              <a:t>at </a:t>
            </a:r>
            <a:r>
              <a:rPr lang="en-US" b="1" dirty="0"/>
              <a:t>different temporal frequencies </a:t>
            </a:r>
            <a:r>
              <a:rPr lang="en-US" dirty="0"/>
              <a:t>(e.g. once per hour) or </a:t>
            </a:r>
            <a:r>
              <a:rPr lang="en-US" b="1" dirty="0"/>
              <a:t>spatial regions </a:t>
            </a:r>
            <a:r>
              <a:rPr lang="en-US" dirty="0"/>
              <a:t>(e.g. airspace sectors, geographic regions)</a:t>
            </a:r>
          </a:p>
          <a:p>
            <a:pPr lvl="1">
              <a:spcBef>
                <a:spcPts val="600"/>
              </a:spcBef>
              <a:buFont typeface="Wingdings" panose="05000000000000000000" pitchFamily="2" charset="2"/>
              <a:buChar char="q"/>
            </a:pPr>
            <a:r>
              <a:rPr lang="en-US" b="1" dirty="0"/>
              <a:t>Measurement units</a:t>
            </a:r>
            <a:r>
              <a:rPr lang="en-US" dirty="0"/>
              <a:t> are often omitted in the data storage schemes and can lead to problems when different units are employed across different systems (e.g. metric vs imperial, feet vs flight level)</a:t>
            </a:r>
          </a:p>
          <a:p>
            <a:pPr lvl="1">
              <a:buFont typeface="Wingdings" panose="05000000000000000000" pitchFamily="2" charset="2"/>
              <a:buChar char="q"/>
            </a:pPr>
            <a:endParaRPr lang="en-US" dirty="0"/>
          </a:p>
        </p:txBody>
      </p:sp>
      <p:sp>
        <p:nvSpPr>
          <p:cNvPr id="4" name="Google Shape;128;p27">
            <a:extLst>
              <a:ext uri="{FF2B5EF4-FFF2-40B4-BE49-F238E27FC236}">
                <a16:creationId xmlns:a16="http://schemas.microsoft.com/office/drawing/2014/main" id="{5AAE1F06-16FD-483A-88BE-AD6F118EB980}"/>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4</a:t>
            </a:fld>
            <a:endParaRPr dirty="0"/>
          </a:p>
        </p:txBody>
      </p:sp>
    </p:spTree>
    <p:custDataLst>
      <p:tags r:id="rId1"/>
    </p:custDataLst>
    <p:extLst>
      <p:ext uri="{BB962C8B-B14F-4D97-AF65-F5344CB8AC3E}">
        <p14:creationId xmlns:p14="http://schemas.microsoft.com/office/powerpoint/2010/main" val="4496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C852-3CC9-46E5-96D7-A1C83526F44C}"/>
              </a:ext>
            </a:extLst>
          </p:cNvPr>
          <p:cNvSpPr>
            <a:spLocks noGrp="1"/>
          </p:cNvSpPr>
          <p:nvPr>
            <p:ph type="title"/>
          </p:nvPr>
        </p:nvSpPr>
        <p:spPr/>
        <p:txBody>
          <a:bodyPr/>
          <a:lstStyle/>
          <a:p>
            <a:r>
              <a:rPr lang="en-US" dirty="0"/>
              <a:t>ICARUS Platform</a:t>
            </a:r>
            <a:endParaRPr lang="en-CY" dirty="0"/>
          </a:p>
        </p:txBody>
      </p:sp>
      <p:sp>
        <p:nvSpPr>
          <p:cNvPr id="4" name="Google Shape;128;p27">
            <a:extLst>
              <a:ext uri="{FF2B5EF4-FFF2-40B4-BE49-F238E27FC236}">
                <a16:creationId xmlns:a16="http://schemas.microsoft.com/office/drawing/2014/main" id="{FF8FAEA4-313E-42B3-8FAA-1E27638639E0}"/>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5</a:t>
            </a:fld>
            <a:endParaRPr dirty="0"/>
          </a:p>
        </p:txBody>
      </p:sp>
      <p:sp>
        <p:nvSpPr>
          <p:cNvPr id="7" name="Text Placeholder 2">
            <a:extLst>
              <a:ext uri="{FF2B5EF4-FFF2-40B4-BE49-F238E27FC236}">
                <a16:creationId xmlns:a16="http://schemas.microsoft.com/office/drawing/2014/main" id="{C4E21780-3975-47E2-A72C-651311D2FC16}"/>
              </a:ext>
            </a:extLst>
          </p:cNvPr>
          <p:cNvSpPr txBox="1">
            <a:spLocks/>
          </p:cNvSpPr>
          <p:nvPr/>
        </p:nvSpPr>
        <p:spPr>
          <a:xfrm>
            <a:off x="372676" y="952500"/>
            <a:ext cx="5797535" cy="3238500"/>
          </a:xfrm>
          <a:prstGeom prst="rect">
            <a:avLst/>
          </a:prstGeom>
          <a:noFill/>
          <a:ln>
            <a:noFill/>
          </a:ln>
        </p:spPr>
        <p:txBody>
          <a:bodyPr spcFirstLastPara="1" wrap="square" lIns="58925" tIns="58925" rIns="58925" bIns="58925" anchor="t" anchorCtr="0">
            <a:noAutofit/>
          </a:bodyPr>
          <a:lstStyle>
            <a:defPPr marR="0" lvl="0" algn="l" rtl="0">
              <a:lnSpc>
                <a:spcPct val="100000"/>
              </a:lnSpc>
              <a:spcBef>
                <a:spcPts val="0"/>
              </a:spcBef>
              <a:spcAft>
                <a:spcPts val="0"/>
              </a:spcAft>
            </a:defPPr>
            <a:lvl1pPr marL="457200" marR="0" lvl="0" indent="-285750" algn="l" rtl="0">
              <a:lnSpc>
                <a:spcPct val="100000"/>
              </a:lnSpc>
              <a:spcBef>
                <a:spcPts val="2300"/>
              </a:spcBef>
              <a:spcAft>
                <a:spcPts val="0"/>
              </a:spcAft>
              <a:buClr>
                <a:srgbClr val="525860"/>
              </a:buClr>
              <a:buSzPct val="100000"/>
              <a:buFont typeface="Roboto"/>
              <a:buChar char="•"/>
              <a:defRPr sz="2000" b="0" i="0" u="none" strike="noStrike" cap="none">
                <a:solidFill>
                  <a:srgbClr val="525860"/>
                </a:solidFill>
                <a:latin typeface="Roboto"/>
                <a:ea typeface="Roboto"/>
                <a:cs typeface="Roboto"/>
                <a:sym typeface="Roboto"/>
              </a:defRPr>
            </a:lvl1pPr>
            <a:lvl2pPr marL="914400" marR="0" lvl="1" indent="-285750" algn="l" rtl="0">
              <a:lnSpc>
                <a:spcPct val="100000"/>
              </a:lnSpc>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2pPr>
            <a:lvl3pPr marL="1371600" marR="0" lvl="2" indent="-285750" algn="l" rtl="0">
              <a:lnSpc>
                <a:spcPct val="100000"/>
              </a:lnSpc>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3pPr>
            <a:lvl4pPr marL="1828800" marR="0" lvl="3" indent="-285750" algn="l" rtl="0">
              <a:lnSpc>
                <a:spcPct val="100000"/>
              </a:lnSpc>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4pPr>
            <a:lvl5pPr marL="2286000" marR="0" lvl="4" indent="-285750" algn="l" rtl="0">
              <a:lnSpc>
                <a:spcPct val="100000"/>
              </a:lnSpc>
              <a:spcBef>
                <a:spcPts val="2300"/>
              </a:spcBef>
              <a:spcAft>
                <a:spcPts val="0"/>
              </a:spcAft>
              <a:buClr>
                <a:srgbClr val="525860"/>
              </a:buClr>
              <a:buSzPts val="900"/>
              <a:buFont typeface="Roboto"/>
              <a:buChar char="•"/>
              <a:defRPr sz="1200" b="0" i="0" u="none" strike="noStrike" cap="none">
                <a:solidFill>
                  <a:srgbClr val="525860"/>
                </a:solidFill>
                <a:latin typeface="Roboto"/>
                <a:ea typeface="Roboto"/>
                <a:cs typeface="Roboto"/>
                <a:sym typeface="Roboto"/>
              </a:defRPr>
            </a:lvl5pPr>
            <a:lvl6pPr marL="2743200" marR="0" lvl="5"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6pPr>
            <a:lvl7pPr marL="3200400" marR="0" lvl="6"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7pPr>
            <a:lvl8pPr marL="3657600" marR="0" lvl="7"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8pPr>
            <a:lvl9pPr marL="4114800" marR="0" lvl="8"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Roboto"/>
                <a:ea typeface="Roboto"/>
                <a:cs typeface="Roboto"/>
                <a:sym typeface="Roboto"/>
              </a:defRPr>
            </a:lvl9pPr>
          </a:lstStyle>
          <a:p>
            <a:pPr>
              <a:spcBef>
                <a:spcPts val="2400"/>
              </a:spcBef>
              <a:buFont typeface="Wingdings" panose="05000000000000000000" pitchFamily="2" charset="2"/>
              <a:buChar char="q"/>
            </a:pPr>
            <a:r>
              <a:rPr lang="en-US" sz="1600" dirty="0"/>
              <a:t>A novel Big Data platform to </a:t>
            </a:r>
            <a:r>
              <a:rPr lang="en-US" sz="1600" b="1" dirty="0"/>
              <a:t>deal</a:t>
            </a:r>
            <a:r>
              <a:rPr lang="en-US" sz="1600" dirty="0"/>
              <a:t> with </a:t>
            </a:r>
            <a:br>
              <a:rPr lang="en-US" sz="1600" dirty="0"/>
            </a:br>
            <a:r>
              <a:rPr lang="en-US" sz="1600" dirty="0"/>
              <a:t>the </a:t>
            </a:r>
            <a:r>
              <a:rPr lang="en-US" sz="1600" b="1" dirty="0"/>
              <a:t>data integration challenges </a:t>
            </a:r>
            <a:r>
              <a:rPr lang="en-US" sz="1600" dirty="0"/>
              <a:t>in the </a:t>
            </a:r>
            <a:br>
              <a:rPr lang="en-US" sz="1600" dirty="0"/>
            </a:br>
            <a:r>
              <a:rPr lang="en-US" sz="1600" b="1" dirty="0"/>
              <a:t>aviation</a:t>
            </a:r>
            <a:endParaRPr lang="en-US" sz="1600" dirty="0"/>
          </a:p>
          <a:p>
            <a:pPr>
              <a:spcBef>
                <a:spcPts val="2400"/>
              </a:spcBef>
              <a:buFont typeface="Wingdings" panose="05000000000000000000" pitchFamily="2" charset="2"/>
              <a:buChar char="q"/>
            </a:pPr>
            <a:r>
              <a:rPr lang="en-US" sz="1600" dirty="0"/>
              <a:t>Allows </a:t>
            </a:r>
            <a:r>
              <a:rPr lang="en-US" sz="1600" b="1" dirty="0"/>
              <a:t>exploration</a:t>
            </a:r>
            <a:r>
              <a:rPr lang="en-US" sz="1600" dirty="0"/>
              <a:t>, </a:t>
            </a:r>
            <a:r>
              <a:rPr lang="en-US" sz="1600" b="1" dirty="0"/>
              <a:t>sharing</a:t>
            </a:r>
            <a:r>
              <a:rPr lang="en-US" sz="1600" dirty="0"/>
              <a:t>, </a:t>
            </a:r>
            <a:r>
              <a:rPr lang="en-US" sz="1600" b="1" dirty="0"/>
              <a:t>trading</a:t>
            </a:r>
            <a:r>
              <a:rPr lang="en-US" sz="1600" dirty="0"/>
              <a:t>, </a:t>
            </a:r>
            <a:br>
              <a:rPr lang="en-US" sz="1600" dirty="0"/>
            </a:br>
            <a:r>
              <a:rPr lang="en-US" sz="1600" b="1" dirty="0"/>
              <a:t>curation</a:t>
            </a:r>
            <a:r>
              <a:rPr lang="en-US" sz="1600" dirty="0"/>
              <a:t>, </a:t>
            </a:r>
            <a:r>
              <a:rPr lang="en-US" sz="1600" b="1" dirty="0"/>
              <a:t>integration</a:t>
            </a:r>
            <a:r>
              <a:rPr lang="en-US" sz="1600" dirty="0"/>
              <a:t> and </a:t>
            </a:r>
            <a:r>
              <a:rPr lang="en-US" sz="1600" b="1" dirty="0"/>
              <a:t>deep analysis </a:t>
            </a:r>
            <a:br>
              <a:rPr lang="en-US" sz="1600" b="1" dirty="0"/>
            </a:br>
            <a:r>
              <a:rPr lang="en-US" sz="1600" dirty="0"/>
              <a:t>in a </a:t>
            </a:r>
            <a:r>
              <a:rPr lang="en-US" sz="1600" b="1" dirty="0"/>
              <a:t>trusted manner</a:t>
            </a:r>
          </a:p>
          <a:p>
            <a:pPr>
              <a:spcBef>
                <a:spcPts val="2400"/>
              </a:spcBef>
              <a:buFont typeface="Wingdings" panose="05000000000000000000" pitchFamily="2" charset="2"/>
              <a:buChar char="q"/>
            </a:pPr>
            <a:r>
              <a:rPr lang="en-US" sz="1600" b="1" dirty="0"/>
              <a:t>Original</a:t>
            </a:r>
            <a:r>
              <a:rPr lang="en-US" sz="1600" dirty="0"/>
              <a:t> and </a:t>
            </a:r>
            <a:r>
              <a:rPr lang="en-US" sz="1600" b="1" dirty="0"/>
              <a:t>derivative</a:t>
            </a:r>
            <a:r>
              <a:rPr lang="en-US" sz="1600" dirty="0"/>
              <a:t> </a:t>
            </a:r>
            <a:r>
              <a:rPr lang="en-US" sz="1600" b="1" dirty="0"/>
              <a:t>data</a:t>
            </a:r>
            <a:r>
              <a:rPr lang="en-US" sz="1600" dirty="0"/>
              <a:t>, characterized </a:t>
            </a:r>
            <a:br>
              <a:rPr lang="en-US" sz="1600" dirty="0"/>
            </a:br>
            <a:r>
              <a:rPr lang="en-US" sz="1600" dirty="0"/>
              <a:t>by </a:t>
            </a:r>
            <a:r>
              <a:rPr lang="en-US" sz="1600" b="1" dirty="0"/>
              <a:t>different</a:t>
            </a:r>
            <a:r>
              <a:rPr lang="en-US" sz="1600" dirty="0"/>
              <a:t> </a:t>
            </a:r>
            <a:r>
              <a:rPr lang="en-US" sz="1600" b="1" dirty="0"/>
              <a:t>volume</a:t>
            </a:r>
            <a:r>
              <a:rPr lang="en-US" sz="1600" dirty="0"/>
              <a:t>, </a:t>
            </a:r>
            <a:r>
              <a:rPr lang="en-US" sz="1600" b="1" dirty="0"/>
              <a:t>velocity</a:t>
            </a:r>
            <a:r>
              <a:rPr lang="en-US" sz="1600" dirty="0"/>
              <a:t> and </a:t>
            </a:r>
            <a:r>
              <a:rPr lang="en-US" sz="1600" b="1" dirty="0"/>
              <a:t>variety</a:t>
            </a:r>
          </a:p>
        </p:txBody>
      </p:sp>
      <p:pic>
        <p:nvPicPr>
          <p:cNvPr id="9" name="Picture 8">
            <a:extLst>
              <a:ext uri="{FF2B5EF4-FFF2-40B4-BE49-F238E27FC236}">
                <a16:creationId xmlns:a16="http://schemas.microsoft.com/office/drawing/2014/main" id="{E2592450-323B-4BA6-BAD5-144F87AC2078}"/>
              </a:ext>
            </a:extLst>
          </p:cNvPr>
          <p:cNvPicPr>
            <a:picLocks noChangeAspect="1"/>
          </p:cNvPicPr>
          <p:nvPr/>
        </p:nvPicPr>
        <p:blipFill>
          <a:blip r:embed="rId3"/>
          <a:stretch>
            <a:fillRect/>
          </a:stretch>
        </p:blipFill>
        <p:spPr>
          <a:xfrm>
            <a:off x="5046979" y="1397086"/>
            <a:ext cx="3658945" cy="2365229"/>
          </a:xfrm>
          <a:prstGeom prst="rect">
            <a:avLst/>
          </a:prstGeom>
        </p:spPr>
      </p:pic>
      <p:sp>
        <p:nvSpPr>
          <p:cNvPr id="10" name="Rectangle 9">
            <a:extLst>
              <a:ext uri="{FF2B5EF4-FFF2-40B4-BE49-F238E27FC236}">
                <a16:creationId xmlns:a16="http://schemas.microsoft.com/office/drawing/2014/main" id="{B446F2C9-B982-44F0-A298-BA710B1146AE}"/>
              </a:ext>
            </a:extLst>
          </p:cNvPr>
          <p:cNvSpPr/>
          <p:nvPr/>
        </p:nvSpPr>
        <p:spPr>
          <a:xfrm>
            <a:off x="5955111" y="3778101"/>
            <a:ext cx="1906291" cy="523220"/>
          </a:xfrm>
          <a:prstGeom prst="rect">
            <a:avLst/>
          </a:prstGeom>
        </p:spPr>
        <p:txBody>
          <a:bodyPr wrap="none">
            <a:spAutoFit/>
          </a:bodyPr>
          <a:lstStyle/>
          <a:p>
            <a:r>
              <a:rPr lang="en-US" dirty="0">
                <a:hlinkClick r:id="rId4"/>
              </a:rPr>
              <a:t>www.icarus2020.aero</a:t>
            </a:r>
            <a:endParaRPr lang="en-US" dirty="0"/>
          </a:p>
          <a:p>
            <a:endParaRPr lang="en-US" dirty="0"/>
          </a:p>
        </p:txBody>
      </p:sp>
    </p:spTree>
    <p:custDataLst>
      <p:tags r:id="rId1"/>
    </p:custDataLst>
    <p:extLst>
      <p:ext uri="{BB962C8B-B14F-4D97-AF65-F5344CB8AC3E}">
        <p14:creationId xmlns:p14="http://schemas.microsoft.com/office/powerpoint/2010/main" val="19484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8DF0-B8E9-4C53-A7C0-00C9BEDB480F}"/>
              </a:ext>
            </a:extLst>
          </p:cNvPr>
          <p:cNvSpPr>
            <a:spLocks noGrp="1"/>
          </p:cNvSpPr>
          <p:nvPr>
            <p:ph type="title"/>
          </p:nvPr>
        </p:nvSpPr>
        <p:spPr/>
        <p:txBody>
          <a:bodyPr/>
          <a:lstStyle/>
          <a:p>
            <a:r>
              <a:rPr lang="en-US" dirty="0"/>
              <a:t>The ICARUS Ontology</a:t>
            </a:r>
            <a:endParaRPr lang="en-CY" dirty="0"/>
          </a:p>
        </p:txBody>
      </p:sp>
      <p:sp>
        <p:nvSpPr>
          <p:cNvPr id="4" name="AutoShape 4">
            <a:extLst>
              <a:ext uri="{FF2B5EF4-FFF2-40B4-BE49-F238E27FC236}">
                <a16:creationId xmlns:a16="http://schemas.microsoft.com/office/drawing/2014/main" id="{98216EC0-E839-46B5-A8EA-B43AF72AE46A}"/>
              </a:ext>
            </a:extLst>
          </p:cNvPr>
          <p:cNvSpPr>
            <a:spLocks noChangeAspect="1" noChangeArrowheads="1"/>
          </p:cNvSpPr>
          <p:nvPr/>
        </p:nvSpPr>
        <p:spPr bwMode="auto">
          <a:xfrm>
            <a:off x="2943225" y="1800225"/>
            <a:ext cx="3752850" cy="3752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Y"/>
          </a:p>
        </p:txBody>
      </p:sp>
      <p:pic>
        <p:nvPicPr>
          <p:cNvPr id="7" name="Picture 6" descr="A screenshot of a cell phone&#10;&#10;Description automatically generated">
            <a:extLst>
              <a:ext uri="{FF2B5EF4-FFF2-40B4-BE49-F238E27FC236}">
                <a16:creationId xmlns:a16="http://schemas.microsoft.com/office/drawing/2014/main" id="{57213924-5AF9-4D32-B448-29E435CFBED0}"/>
              </a:ext>
            </a:extLst>
          </p:cNvPr>
          <p:cNvPicPr>
            <a:picLocks noChangeAspect="1"/>
          </p:cNvPicPr>
          <p:nvPr/>
        </p:nvPicPr>
        <p:blipFill>
          <a:blip r:embed="rId3"/>
          <a:stretch>
            <a:fillRect/>
          </a:stretch>
        </p:blipFill>
        <p:spPr>
          <a:xfrm>
            <a:off x="1788319" y="1384117"/>
            <a:ext cx="5567361" cy="2954520"/>
          </a:xfrm>
          <a:prstGeom prst="rect">
            <a:avLst/>
          </a:prstGeom>
        </p:spPr>
      </p:pic>
      <p:sp>
        <p:nvSpPr>
          <p:cNvPr id="3" name="Rectangle 2">
            <a:extLst>
              <a:ext uri="{FF2B5EF4-FFF2-40B4-BE49-F238E27FC236}">
                <a16:creationId xmlns:a16="http://schemas.microsoft.com/office/drawing/2014/main" id="{55E48068-62A5-4144-AC72-6546985EA3FF}"/>
              </a:ext>
            </a:extLst>
          </p:cNvPr>
          <p:cNvSpPr/>
          <p:nvPr/>
        </p:nvSpPr>
        <p:spPr>
          <a:xfrm>
            <a:off x="1770459" y="1329067"/>
            <a:ext cx="2269331" cy="1271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6" name="Google Shape;128;p27">
            <a:extLst>
              <a:ext uri="{FF2B5EF4-FFF2-40B4-BE49-F238E27FC236}">
                <a16:creationId xmlns:a16="http://schemas.microsoft.com/office/drawing/2014/main" id="{CC6A0F03-921E-4995-B78A-F24B47550823}"/>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6</a:t>
            </a:fld>
            <a:endParaRPr dirty="0"/>
          </a:p>
        </p:txBody>
      </p:sp>
    </p:spTree>
    <p:custDataLst>
      <p:tags r:id="rId1"/>
    </p:custDataLst>
    <p:extLst>
      <p:ext uri="{BB962C8B-B14F-4D97-AF65-F5344CB8AC3E}">
        <p14:creationId xmlns:p14="http://schemas.microsoft.com/office/powerpoint/2010/main" val="41677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F666-2FA5-4729-BFCF-5E26740C2C64}"/>
              </a:ext>
            </a:extLst>
          </p:cNvPr>
          <p:cNvSpPr>
            <a:spLocks noGrp="1"/>
          </p:cNvSpPr>
          <p:nvPr>
            <p:ph type="title"/>
          </p:nvPr>
        </p:nvSpPr>
        <p:spPr/>
        <p:txBody>
          <a:bodyPr/>
          <a:lstStyle/>
          <a:p>
            <a:r>
              <a:rPr lang="en-US" dirty="0"/>
              <a:t>The ICARUS Ontology</a:t>
            </a:r>
            <a:endParaRPr lang="en-CY" dirty="0"/>
          </a:p>
        </p:txBody>
      </p:sp>
      <p:sp>
        <p:nvSpPr>
          <p:cNvPr id="5" name="Text Placeholder 2">
            <a:extLst>
              <a:ext uri="{FF2B5EF4-FFF2-40B4-BE49-F238E27FC236}">
                <a16:creationId xmlns:a16="http://schemas.microsoft.com/office/drawing/2014/main" id="{59D08706-44A1-4BB2-8D74-25AA336CAA72}"/>
              </a:ext>
            </a:extLst>
          </p:cNvPr>
          <p:cNvSpPr>
            <a:spLocks noGrp="1"/>
          </p:cNvSpPr>
          <p:nvPr>
            <p:ph type="body" sz="quarter" idx="13"/>
          </p:nvPr>
        </p:nvSpPr>
        <p:spPr>
          <a:xfrm>
            <a:off x="373063" y="1064205"/>
            <a:ext cx="8218487" cy="3238500"/>
          </a:xfrm>
        </p:spPr>
        <p:txBody>
          <a:bodyPr/>
          <a:lstStyle/>
          <a:p>
            <a:pPr>
              <a:spcBef>
                <a:spcPts val="1800"/>
              </a:spcBef>
              <a:buFont typeface="Wingdings" panose="05000000000000000000" pitchFamily="2" charset="2"/>
              <a:buChar char="q"/>
            </a:pPr>
            <a:r>
              <a:rPr lang="en-US" sz="1400" b="1" dirty="0"/>
              <a:t>Represents</a:t>
            </a:r>
            <a:r>
              <a:rPr lang="en-US" sz="1400" dirty="0"/>
              <a:t> meaningfully </a:t>
            </a:r>
            <a:r>
              <a:rPr lang="en-US" sz="1400" b="1" dirty="0"/>
              <a:t>entities</a:t>
            </a:r>
            <a:r>
              <a:rPr lang="en-US" sz="1400" dirty="0"/>
              <a:t> of the </a:t>
            </a:r>
            <a:r>
              <a:rPr lang="en-US" sz="1400" b="1" dirty="0"/>
              <a:t>ICARUS Platform</a:t>
            </a:r>
            <a:r>
              <a:rPr lang="en-US" sz="1400" dirty="0"/>
              <a:t> </a:t>
            </a:r>
            <a:br>
              <a:rPr lang="en-US" sz="1400" dirty="0"/>
            </a:br>
            <a:r>
              <a:rPr lang="en-US" sz="1400" dirty="0"/>
              <a:t>e.g. datasets, algorithms, services (a combination of data and ML algorithms), usage statistics, registered experts etc.</a:t>
            </a:r>
          </a:p>
          <a:p>
            <a:pPr>
              <a:spcBef>
                <a:spcPts val="1800"/>
              </a:spcBef>
              <a:buFont typeface="Wingdings" panose="05000000000000000000" pitchFamily="2" charset="2"/>
              <a:buChar char="q"/>
            </a:pPr>
            <a:r>
              <a:rPr lang="en-US" sz="1400" b="1" dirty="0"/>
              <a:t>Captures</a:t>
            </a:r>
            <a:r>
              <a:rPr lang="en-US" sz="1400" dirty="0"/>
              <a:t> </a:t>
            </a:r>
            <a:r>
              <a:rPr lang="en-US" sz="1400" b="1" dirty="0"/>
              <a:t>structural</a:t>
            </a:r>
            <a:r>
              <a:rPr lang="en-US" sz="1400" dirty="0"/>
              <a:t> and </a:t>
            </a:r>
            <a:r>
              <a:rPr lang="en-US" sz="1400" b="1" dirty="0"/>
              <a:t>semantic</a:t>
            </a:r>
            <a:r>
              <a:rPr lang="en-US" sz="1400" dirty="0"/>
              <a:t> </a:t>
            </a:r>
            <a:r>
              <a:rPr lang="en-US" sz="1400" b="1" dirty="0"/>
              <a:t>characteristics</a:t>
            </a:r>
            <a:r>
              <a:rPr lang="en-US" sz="1400" dirty="0"/>
              <a:t> of entities by using semantic annotation of datasets</a:t>
            </a:r>
          </a:p>
          <a:p>
            <a:pPr>
              <a:spcBef>
                <a:spcPts val="1800"/>
              </a:spcBef>
              <a:buFont typeface="Wingdings" panose="05000000000000000000" pitchFamily="2" charset="2"/>
              <a:buChar char="q"/>
            </a:pPr>
            <a:r>
              <a:rPr lang="en-US" sz="1400" dirty="0"/>
              <a:t>Extracts metadata from ICARUS Platform operations to construct the </a:t>
            </a:r>
            <a:r>
              <a:rPr lang="en-US" sz="1400" b="1" dirty="0"/>
              <a:t>ICARUS knowledge-base</a:t>
            </a:r>
          </a:p>
          <a:p>
            <a:pPr>
              <a:spcBef>
                <a:spcPts val="1800"/>
              </a:spcBef>
              <a:buFont typeface="Wingdings" panose="05000000000000000000" pitchFamily="2" charset="2"/>
              <a:buChar char="q"/>
            </a:pPr>
            <a:r>
              <a:rPr lang="en-US" sz="1400" dirty="0"/>
              <a:t>Supports </a:t>
            </a:r>
            <a:r>
              <a:rPr lang="en-US" sz="1400" b="1" dirty="0"/>
              <a:t>continuous integration </a:t>
            </a:r>
            <a:r>
              <a:rPr lang="en-US" sz="1400" dirty="0"/>
              <a:t>of new datasets, services, and users into the platform</a:t>
            </a:r>
          </a:p>
          <a:p>
            <a:pPr>
              <a:spcBef>
                <a:spcPts val="1800"/>
              </a:spcBef>
              <a:buFont typeface="Wingdings" panose="05000000000000000000" pitchFamily="2" charset="2"/>
              <a:buChar char="q"/>
            </a:pPr>
            <a:r>
              <a:rPr lang="en-US" sz="1400" dirty="0"/>
              <a:t>Supports </a:t>
            </a:r>
            <a:r>
              <a:rPr lang="en-US" sz="1400" b="1" dirty="0"/>
              <a:t>search</a:t>
            </a:r>
            <a:r>
              <a:rPr lang="en-US" sz="1400" dirty="0"/>
              <a:t>, </a:t>
            </a:r>
            <a:r>
              <a:rPr lang="en-US" sz="1400" b="1" dirty="0"/>
              <a:t>query </a:t>
            </a:r>
            <a:r>
              <a:rPr lang="en-US" sz="1400" dirty="0"/>
              <a:t>and </a:t>
            </a:r>
            <a:r>
              <a:rPr lang="en-US" sz="1400" b="1" dirty="0"/>
              <a:t>linking</a:t>
            </a:r>
            <a:r>
              <a:rPr lang="en-US" sz="1400" dirty="0"/>
              <a:t> over multiple data sources and information assets</a:t>
            </a:r>
          </a:p>
          <a:p>
            <a:pPr>
              <a:spcBef>
                <a:spcPts val="1800"/>
              </a:spcBef>
              <a:buFont typeface="Wingdings" panose="05000000000000000000" pitchFamily="2" charset="2"/>
              <a:buChar char="q"/>
            </a:pPr>
            <a:r>
              <a:rPr lang="en-US" sz="1400" b="1" dirty="0"/>
              <a:t>Feeds</a:t>
            </a:r>
            <a:r>
              <a:rPr lang="en-US" sz="1400" dirty="0"/>
              <a:t> the ICARUS </a:t>
            </a:r>
            <a:r>
              <a:rPr lang="en-US" sz="1400" b="1" dirty="0"/>
              <a:t>recommendation engine </a:t>
            </a:r>
            <a:r>
              <a:rPr lang="en-US" sz="1400" dirty="0"/>
              <a:t>with useful information</a:t>
            </a:r>
            <a:endParaRPr lang="en-CY" sz="1400" dirty="0"/>
          </a:p>
        </p:txBody>
      </p:sp>
      <p:sp>
        <p:nvSpPr>
          <p:cNvPr id="6" name="Google Shape;128;p27">
            <a:extLst>
              <a:ext uri="{FF2B5EF4-FFF2-40B4-BE49-F238E27FC236}">
                <a16:creationId xmlns:a16="http://schemas.microsoft.com/office/drawing/2014/main" id="{85536C41-A4D5-49BE-9A1F-C3F534D6E7DE}"/>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7</a:t>
            </a:fld>
            <a:endParaRPr dirty="0"/>
          </a:p>
        </p:txBody>
      </p:sp>
    </p:spTree>
    <p:custDataLst>
      <p:tags r:id="rId1"/>
    </p:custDataLst>
    <p:extLst>
      <p:ext uri="{BB962C8B-B14F-4D97-AF65-F5344CB8AC3E}">
        <p14:creationId xmlns:p14="http://schemas.microsoft.com/office/powerpoint/2010/main" val="3877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DBD-FC07-4A82-9B65-4021DEC9D5D4}"/>
              </a:ext>
            </a:extLst>
          </p:cNvPr>
          <p:cNvSpPr>
            <a:spLocks noGrp="1"/>
          </p:cNvSpPr>
          <p:nvPr>
            <p:ph type="title"/>
          </p:nvPr>
        </p:nvSpPr>
        <p:spPr/>
        <p:txBody>
          <a:bodyPr/>
          <a:lstStyle/>
          <a:p>
            <a:r>
              <a:rPr lang="en-US" sz="2800" dirty="0"/>
              <a:t>ICARUS Ontology - A Multi-layer Approach</a:t>
            </a:r>
            <a:endParaRPr lang="en-CY" sz="2800" dirty="0"/>
          </a:p>
        </p:txBody>
      </p:sp>
      <p:sp>
        <p:nvSpPr>
          <p:cNvPr id="4" name="Google Shape;128;p27">
            <a:extLst>
              <a:ext uri="{FF2B5EF4-FFF2-40B4-BE49-F238E27FC236}">
                <a16:creationId xmlns:a16="http://schemas.microsoft.com/office/drawing/2014/main" id="{B66D9FA0-5A30-46BD-99CF-7BAD8806FD0B}"/>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8</a:t>
            </a:fld>
            <a:endParaRPr dirty="0"/>
          </a:p>
        </p:txBody>
      </p:sp>
      <p:sp>
        <p:nvSpPr>
          <p:cNvPr id="6" name="Rectangle: Rounded Corners 5">
            <a:extLst>
              <a:ext uri="{FF2B5EF4-FFF2-40B4-BE49-F238E27FC236}">
                <a16:creationId xmlns:a16="http://schemas.microsoft.com/office/drawing/2014/main" id="{3EFCAC0F-B8CD-4134-BC9E-4A663D8AD239}"/>
              </a:ext>
            </a:extLst>
          </p:cNvPr>
          <p:cNvSpPr/>
          <p:nvPr/>
        </p:nvSpPr>
        <p:spPr>
          <a:xfrm>
            <a:off x="929965" y="1415288"/>
            <a:ext cx="1503954" cy="927791"/>
          </a:xfrm>
          <a:prstGeom prst="roundRect">
            <a:avLst>
              <a:gd name="adj" fmla="val 0"/>
            </a:avLst>
          </a:prstGeom>
          <a:solidFill>
            <a:sysClr val="window" lastClr="FFFFFF"/>
          </a:solidFill>
          <a:ln w="12700" cap="flat" cmpd="sng" algn="ctr">
            <a:solidFill>
              <a:srgbClr val="F9A825"/>
            </a:solidFill>
            <a:prstDash val="dash"/>
          </a:ln>
          <a:effectLst>
            <a:outerShdw blurRad="40000" dist="23000" dir="5400000" rotWithShape="0">
              <a:srgbClr val="000000">
                <a:alpha val="35000"/>
              </a:srgbClr>
            </a:outerShd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Meta Contexts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and attributes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(top-level ontology related to metadata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of entities)</a:t>
            </a:r>
          </a:p>
        </p:txBody>
      </p:sp>
      <p:sp>
        <p:nvSpPr>
          <p:cNvPr id="7" name="Rectangle: Rounded Corners 6">
            <a:extLst>
              <a:ext uri="{FF2B5EF4-FFF2-40B4-BE49-F238E27FC236}">
                <a16:creationId xmlns:a16="http://schemas.microsoft.com/office/drawing/2014/main" id="{8F392370-053B-49DC-B6AB-D4C0CE142FA9}"/>
              </a:ext>
            </a:extLst>
          </p:cNvPr>
          <p:cNvSpPr/>
          <p:nvPr/>
        </p:nvSpPr>
        <p:spPr>
          <a:xfrm>
            <a:off x="942051" y="3103143"/>
            <a:ext cx="1506903" cy="927791"/>
          </a:xfrm>
          <a:prstGeom prst="roundRect">
            <a:avLst>
              <a:gd name="adj" fmla="val 0"/>
            </a:avLst>
          </a:prstGeom>
          <a:solidFill>
            <a:sysClr val="window" lastClr="FFFFFF"/>
          </a:solidFill>
          <a:ln w="12700" cap="flat" cmpd="sng" algn="ctr">
            <a:solidFill>
              <a:srgbClr val="F9A825"/>
            </a:solidFill>
            <a:prstDash val="dash"/>
          </a:ln>
          <a:effectLst>
            <a:outerShdw blurRad="40000" dist="23000" dir="5400000" rotWithShape="0">
              <a:srgbClr val="000000">
                <a:alpha val="35000"/>
              </a:srgbClr>
            </a:outerShd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Domain-specific context and attributes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(domain ontologies related to aviation)</a:t>
            </a:r>
          </a:p>
        </p:txBody>
      </p:sp>
      <p:grpSp>
        <p:nvGrpSpPr>
          <p:cNvPr id="8" name="Group 7">
            <a:extLst>
              <a:ext uri="{FF2B5EF4-FFF2-40B4-BE49-F238E27FC236}">
                <a16:creationId xmlns:a16="http://schemas.microsoft.com/office/drawing/2014/main" id="{C419DE37-2A29-4736-BDD7-741E222A7905}"/>
              </a:ext>
            </a:extLst>
          </p:cNvPr>
          <p:cNvGrpSpPr/>
          <p:nvPr/>
        </p:nvGrpSpPr>
        <p:grpSpPr>
          <a:xfrm>
            <a:off x="4170535" y="1879184"/>
            <a:ext cx="944926" cy="516074"/>
            <a:chOff x="4483651" y="2627718"/>
            <a:chExt cx="1359303" cy="742387"/>
          </a:xfrm>
        </p:grpSpPr>
        <p:sp>
          <p:nvSpPr>
            <p:cNvPr id="9" name="Rectangle: Rounded Corners 8">
              <a:extLst>
                <a:ext uri="{FF2B5EF4-FFF2-40B4-BE49-F238E27FC236}">
                  <a16:creationId xmlns:a16="http://schemas.microsoft.com/office/drawing/2014/main" id="{F09D9DDE-6907-41B9-A895-EEBC1EA8C373}"/>
                </a:ext>
              </a:extLst>
            </p:cNvPr>
            <p:cNvSpPr/>
            <p:nvPr/>
          </p:nvSpPr>
          <p:spPr>
            <a:xfrm>
              <a:off x="4483651" y="2627718"/>
              <a:ext cx="1359303" cy="742387"/>
            </a:xfrm>
            <a:prstGeom prst="roundRect">
              <a:avLst>
                <a:gd name="adj" fmla="val 6680"/>
              </a:avLst>
            </a:prstGeom>
            <a:solidFill>
              <a:srgbClr val="00B0F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9334EA0F-36AD-4060-BA68-97C8A820786E}"/>
                </a:ext>
              </a:extLst>
            </p:cNvPr>
            <p:cNvSpPr/>
            <p:nvPr/>
          </p:nvSpPr>
          <p:spPr>
            <a:xfrm>
              <a:off x="4931808" y="2731617"/>
              <a:ext cx="462987" cy="496823"/>
            </a:xfrm>
            <a:prstGeom prst="ellipse">
              <a:avLst/>
            </a:prstGeom>
            <a:solidFill>
              <a:sysClr val="window" lastClr="FFFFFF"/>
            </a:solidFill>
            <a:ln w="9525" cap="flat" cmpd="sng" algn="ctr">
              <a:solidFill>
                <a:srgbClr val="00B0F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a:ea typeface="+mn-ea"/>
                  <a:cs typeface="+mn-cs"/>
                </a:rPr>
                <a:t>C</a:t>
              </a:r>
              <a:endParaRPr kumimoji="0" lang="en-US" sz="1800" b="1" i="0" u="none" strike="noStrike" kern="1200" cap="none" spc="0" normalizeH="0" baseline="0" noProof="0" dirty="0">
                <a:ln>
                  <a:noFill/>
                </a:ln>
                <a:solidFill>
                  <a:srgbClr val="00B0F0"/>
                </a:solidFill>
                <a:effectLst/>
                <a:uLnTx/>
                <a:uFillTx/>
                <a:latin typeface="Calibri"/>
                <a:ea typeface="+mn-ea"/>
                <a:cs typeface="+mn-cs"/>
              </a:endParaRPr>
            </a:p>
          </p:txBody>
        </p:sp>
      </p:grpSp>
      <p:grpSp>
        <p:nvGrpSpPr>
          <p:cNvPr id="11" name="Group 10">
            <a:extLst>
              <a:ext uri="{FF2B5EF4-FFF2-40B4-BE49-F238E27FC236}">
                <a16:creationId xmlns:a16="http://schemas.microsoft.com/office/drawing/2014/main" id="{AAD17FD5-F0A9-4243-913E-6DEC6E07C3E1}"/>
              </a:ext>
            </a:extLst>
          </p:cNvPr>
          <p:cNvGrpSpPr/>
          <p:nvPr/>
        </p:nvGrpSpPr>
        <p:grpSpPr>
          <a:xfrm>
            <a:off x="3101307" y="2812900"/>
            <a:ext cx="1005840" cy="548640"/>
            <a:chOff x="2931287" y="4901325"/>
            <a:chExt cx="1374495" cy="851293"/>
          </a:xfrm>
        </p:grpSpPr>
        <p:sp>
          <p:nvSpPr>
            <p:cNvPr id="12" name="Parallelogram 11">
              <a:extLst>
                <a:ext uri="{FF2B5EF4-FFF2-40B4-BE49-F238E27FC236}">
                  <a16:creationId xmlns:a16="http://schemas.microsoft.com/office/drawing/2014/main" id="{A0814EDD-EFDA-4BB4-A87D-E96671D4AEDA}"/>
                </a:ext>
              </a:extLst>
            </p:cNvPr>
            <p:cNvSpPr/>
            <p:nvPr/>
          </p:nvSpPr>
          <p:spPr>
            <a:xfrm>
              <a:off x="2931287" y="4901325"/>
              <a:ext cx="1374495" cy="851293"/>
            </a:xfrm>
            <a:prstGeom prst="parallelogram">
              <a:avLst/>
            </a:prstGeom>
            <a:solidFill>
              <a:srgbClr val="00B0F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7429D882-3076-4A8D-B7F6-19E10D9F0A7D}"/>
                </a:ext>
              </a:extLst>
            </p:cNvPr>
            <p:cNvSpPr/>
            <p:nvPr/>
          </p:nvSpPr>
          <p:spPr>
            <a:xfrm>
              <a:off x="3124200" y="5230159"/>
              <a:ext cx="460699" cy="419217"/>
            </a:xfrm>
            <a:prstGeom prst="ellipse">
              <a:avLst/>
            </a:prstGeom>
            <a:solidFill>
              <a:sysClr val="window" lastClr="FFFFFF"/>
            </a:solidFill>
            <a:ln w="9525" cap="flat" cmpd="sng" algn="ctr">
              <a:solidFill>
                <a:srgbClr val="00B0F0"/>
              </a:solidFill>
              <a:prstDash val="solid"/>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a:ea typeface="+mn-ea"/>
                  <a:cs typeface="+mn-cs"/>
                </a:rPr>
                <a:t>C</a:t>
              </a:r>
              <a:r>
                <a:rPr kumimoji="0" lang="en-US" sz="1800" b="1" i="0" u="none" strike="noStrike" kern="1200" cap="none" spc="0" normalizeH="0" baseline="-25000" noProof="0" dirty="0">
                  <a:ln>
                    <a:noFill/>
                  </a:ln>
                  <a:solidFill>
                    <a:srgbClr val="00B0F0"/>
                  </a:solidFill>
                  <a:effectLst/>
                  <a:uLnTx/>
                  <a:uFillTx/>
                  <a:latin typeface="Calibri"/>
                  <a:ea typeface="+mn-ea"/>
                  <a:cs typeface="+mn-cs"/>
                </a:rPr>
                <a:t>1</a:t>
              </a:r>
            </a:p>
          </p:txBody>
        </p:sp>
        <p:sp>
          <p:nvSpPr>
            <p:cNvPr id="14" name="Oval 13">
              <a:extLst>
                <a:ext uri="{FF2B5EF4-FFF2-40B4-BE49-F238E27FC236}">
                  <a16:creationId xmlns:a16="http://schemas.microsoft.com/office/drawing/2014/main" id="{DF743A9A-DB8B-4930-B15C-BF9C7EBFFE38}"/>
                </a:ext>
              </a:extLst>
            </p:cNvPr>
            <p:cNvSpPr/>
            <p:nvPr/>
          </p:nvSpPr>
          <p:spPr>
            <a:xfrm>
              <a:off x="3674898" y="5020550"/>
              <a:ext cx="460699" cy="419217"/>
            </a:xfrm>
            <a:prstGeom prst="ellipse">
              <a:avLst/>
            </a:prstGeom>
            <a:solidFill>
              <a:sysClr val="window" lastClr="FFFFFF"/>
            </a:solidFill>
            <a:ln w="9525" cap="flat" cmpd="sng" algn="ctr">
              <a:solidFill>
                <a:srgbClr val="00B0F0"/>
              </a:solidFill>
              <a:prstDash val="solid"/>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a:ea typeface="+mn-ea"/>
                  <a:cs typeface="+mn-cs"/>
                </a:rPr>
                <a:t>C</a:t>
              </a:r>
              <a:r>
                <a:rPr kumimoji="0" lang="en-US" sz="1800" b="1" i="0" u="none" strike="noStrike" kern="1200" cap="none" spc="0" normalizeH="0" baseline="-25000" noProof="0" dirty="0">
                  <a:ln>
                    <a:noFill/>
                  </a:ln>
                  <a:solidFill>
                    <a:srgbClr val="00B0F0"/>
                  </a:solidFill>
                  <a:effectLst/>
                  <a:uLnTx/>
                  <a:uFillTx/>
                  <a:latin typeface="Calibri"/>
                  <a:ea typeface="+mn-ea"/>
                  <a:cs typeface="+mn-cs"/>
                </a:rPr>
                <a:t>2</a:t>
              </a:r>
            </a:p>
          </p:txBody>
        </p:sp>
      </p:grpSp>
      <p:grpSp>
        <p:nvGrpSpPr>
          <p:cNvPr id="15" name="Group 14">
            <a:extLst>
              <a:ext uri="{FF2B5EF4-FFF2-40B4-BE49-F238E27FC236}">
                <a16:creationId xmlns:a16="http://schemas.microsoft.com/office/drawing/2014/main" id="{D0B9B877-08F4-4415-856C-8ADCB59AF519}"/>
              </a:ext>
            </a:extLst>
          </p:cNvPr>
          <p:cNvGrpSpPr/>
          <p:nvPr/>
        </p:nvGrpSpPr>
        <p:grpSpPr>
          <a:xfrm>
            <a:off x="5168913" y="2814588"/>
            <a:ext cx="1005840" cy="548640"/>
            <a:chOff x="2931287" y="4901325"/>
            <a:chExt cx="1374495" cy="851293"/>
          </a:xfrm>
        </p:grpSpPr>
        <p:sp>
          <p:nvSpPr>
            <p:cNvPr id="16" name="Parallelogram 15">
              <a:extLst>
                <a:ext uri="{FF2B5EF4-FFF2-40B4-BE49-F238E27FC236}">
                  <a16:creationId xmlns:a16="http://schemas.microsoft.com/office/drawing/2014/main" id="{D7E06DE5-D9F4-4B46-9423-0E546B977ED6}"/>
                </a:ext>
              </a:extLst>
            </p:cNvPr>
            <p:cNvSpPr/>
            <p:nvPr/>
          </p:nvSpPr>
          <p:spPr>
            <a:xfrm>
              <a:off x="2931287" y="4901325"/>
              <a:ext cx="1374495" cy="851293"/>
            </a:xfrm>
            <a:prstGeom prst="parallelogram">
              <a:avLst/>
            </a:prstGeom>
            <a:solidFill>
              <a:srgbClr val="00B0F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E4C7BE73-154C-486A-9ACF-FDF416FB549D}"/>
                </a:ext>
              </a:extLst>
            </p:cNvPr>
            <p:cNvSpPr/>
            <p:nvPr/>
          </p:nvSpPr>
          <p:spPr>
            <a:xfrm>
              <a:off x="3124200" y="5230159"/>
              <a:ext cx="460699" cy="419217"/>
            </a:xfrm>
            <a:prstGeom prst="ellipse">
              <a:avLst/>
            </a:prstGeom>
            <a:solidFill>
              <a:sysClr val="window" lastClr="FFFFFF"/>
            </a:solidFill>
            <a:ln w="9525" cap="flat" cmpd="sng" algn="ctr">
              <a:solidFill>
                <a:srgbClr val="00B0F0"/>
              </a:solidFill>
              <a:prstDash val="solid"/>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a:ea typeface="+mn-ea"/>
                  <a:cs typeface="+mn-cs"/>
                </a:rPr>
                <a:t>C</a:t>
              </a:r>
              <a:r>
                <a:rPr kumimoji="0" lang="en-US" sz="1800" b="1" i="0" u="none" strike="noStrike" kern="1200" cap="none" spc="0" normalizeH="0" baseline="-25000" noProof="0" dirty="0">
                  <a:ln>
                    <a:noFill/>
                  </a:ln>
                  <a:solidFill>
                    <a:srgbClr val="00B0F0"/>
                  </a:solidFill>
                  <a:effectLst/>
                  <a:uLnTx/>
                  <a:uFillTx/>
                  <a:latin typeface="Calibri"/>
                  <a:ea typeface="+mn-ea"/>
                  <a:cs typeface="+mn-cs"/>
                </a:rPr>
                <a:t>3</a:t>
              </a:r>
            </a:p>
          </p:txBody>
        </p:sp>
        <p:sp>
          <p:nvSpPr>
            <p:cNvPr id="18" name="Oval 17">
              <a:extLst>
                <a:ext uri="{FF2B5EF4-FFF2-40B4-BE49-F238E27FC236}">
                  <a16:creationId xmlns:a16="http://schemas.microsoft.com/office/drawing/2014/main" id="{1F839006-8C62-4F02-A304-F9F9A0FBA1A0}"/>
                </a:ext>
              </a:extLst>
            </p:cNvPr>
            <p:cNvSpPr/>
            <p:nvPr/>
          </p:nvSpPr>
          <p:spPr>
            <a:xfrm>
              <a:off x="3674898" y="5020550"/>
              <a:ext cx="460699" cy="419217"/>
            </a:xfrm>
            <a:prstGeom prst="ellipse">
              <a:avLst/>
            </a:prstGeom>
            <a:solidFill>
              <a:sysClr val="window" lastClr="FFFFFF"/>
            </a:solidFill>
            <a:ln w="9525" cap="flat" cmpd="sng" algn="ctr">
              <a:solidFill>
                <a:srgbClr val="00B0F0"/>
              </a:solidFill>
              <a:prstDash val="solid"/>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a:ea typeface="+mn-ea"/>
                  <a:cs typeface="+mn-cs"/>
                </a:rPr>
                <a:t>C</a:t>
              </a:r>
              <a:r>
                <a:rPr kumimoji="0" lang="en-US" sz="1800" b="1" i="0" u="none" strike="noStrike" kern="1200" cap="none" spc="0" normalizeH="0" baseline="-25000" noProof="0" dirty="0">
                  <a:ln>
                    <a:noFill/>
                  </a:ln>
                  <a:solidFill>
                    <a:srgbClr val="00B0F0"/>
                  </a:solidFill>
                  <a:effectLst/>
                  <a:uLnTx/>
                  <a:uFillTx/>
                  <a:latin typeface="Calibri"/>
                  <a:ea typeface="+mn-ea"/>
                  <a:cs typeface="+mn-cs"/>
                </a:rPr>
                <a:t>4</a:t>
              </a:r>
            </a:p>
          </p:txBody>
        </p:sp>
      </p:grpSp>
      <p:cxnSp>
        <p:nvCxnSpPr>
          <p:cNvPr id="19" name="Straight Arrow Connector 18">
            <a:extLst>
              <a:ext uri="{FF2B5EF4-FFF2-40B4-BE49-F238E27FC236}">
                <a16:creationId xmlns:a16="http://schemas.microsoft.com/office/drawing/2014/main" id="{2BC0806F-9E11-4DA8-9A92-713DC69393CE}"/>
              </a:ext>
            </a:extLst>
          </p:cNvPr>
          <p:cNvCxnSpPr>
            <a:cxnSpLocks/>
            <a:stCxn id="10" idx="4"/>
            <a:endCxn id="14" idx="7"/>
          </p:cNvCxnSpPr>
          <p:nvPr/>
        </p:nvCxnSpPr>
        <p:spPr>
          <a:xfrm flipH="1">
            <a:off x="3933235" y="2296779"/>
            <a:ext cx="709762" cy="63252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0" name="Straight Arrow Connector 19">
            <a:extLst>
              <a:ext uri="{FF2B5EF4-FFF2-40B4-BE49-F238E27FC236}">
                <a16:creationId xmlns:a16="http://schemas.microsoft.com/office/drawing/2014/main" id="{B3141086-BE6C-4B5F-AF8C-AAACAE8F6F90}"/>
              </a:ext>
            </a:extLst>
          </p:cNvPr>
          <p:cNvCxnSpPr>
            <a:cxnSpLocks/>
            <a:stCxn id="10" idx="4"/>
            <a:endCxn id="13" idx="0"/>
          </p:cNvCxnSpPr>
          <p:nvPr/>
        </p:nvCxnSpPr>
        <p:spPr>
          <a:xfrm flipH="1">
            <a:off x="3411046" y="2296779"/>
            <a:ext cx="1231951" cy="728047"/>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1" name="Straight Arrow Connector 20">
            <a:extLst>
              <a:ext uri="{FF2B5EF4-FFF2-40B4-BE49-F238E27FC236}">
                <a16:creationId xmlns:a16="http://schemas.microsoft.com/office/drawing/2014/main" id="{1B2FAEAF-506D-4E51-A452-D3B1897F726A}"/>
              </a:ext>
            </a:extLst>
          </p:cNvPr>
          <p:cNvCxnSpPr>
            <a:cxnSpLocks/>
            <a:stCxn id="10" idx="4"/>
            <a:endCxn id="17" idx="0"/>
          </p:cNvCxnSpPr>
          <p:nvPr/>
        </p:nvCxnSpPr>
        <p:spPr>
          <a:xfrm>
            <a:off x="4642997" y="2296779"/>
            <a:ext cx="835655" cy="72973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2" name="Straight Arrow Connector 21">
            <a:extLst>
              <a:ext uri="{FF2B5EF4-FFF2-40B4-BE49-F238E27FC236}">
                <a16:creationId xmlns:a16="http://schemas.microsoft.com/office/drawing/2014/main" id="{DCDBEC61-5C62-4D4D-8C4B-7937C14B0CFA}"/>
              </a:ext>
            </a:extLst>
          </p:cNvPr>
          <p:cNvCxnSpPr>
            <a:cxnSpLocks/>
            <a:stCxn id="10" idx="4"/>
            <a:endCxn id="18" idx="0"/>
          </p:cNvCxnSpPr>
          <p:nvPr/>
        </p:nvCxnSpPr>
        <p:spPr>
          <a:xfrm>
            <a:off x="4642997" y="2296779"/>
            <a:ext cx="1238649" cy="594647"/>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3" name="Straight Arrow Connector 22">
            <a:extLst>
              <a:ext uri="{FF2B5EF4-FFF2-40B4-BE49-F238E27FC236}">
                <a16:creationId xmlns:a16="http://schemas.microsoft.com/office/drawing/2014/main" id="{4DEA50B7-4133-40C4-B1FA-72041E0F3225}"/>
              </a:ext>
            </a:extLst>
          </p:cNvPr>
          <p:cNvCxnSpPr>
            <a:cxnSpLocks/>
          </p:cNvCxnSpPr>
          <p:nvPr/>
        </p:nvCxnSpPr>
        <p:spPr>
          <a:xfrm>
            <a:off x="6643977" y="1705127"/>
            <a:ext cx="1" cy="1916695"/>
          </a:xfrm>
          <a:prstGeom prst="straightConnector1">
            <a:avLst/>
          </a:prstGeom>
          <a:noFill/>
          <a:ln w="34925" cap="flat" cmpd="sng" algn="ctr">
            <a:solidFill>
              <a:srgbClr val="F9A825"/>
            </a:solidFill>
            <a:prstDash val="solid"/>
            <a:tailEnd type="triangle"/>
          </a:ln>
          <a:effectLst>
            <a:outerShdw blurRad="40000" dist="20000" dir="5400000" rotWithShape="0">
              <a:srgbClr val="000000">
                <a:alpha val="38000"/>
              </a:srgbClr>
            </a:outerShdw>
          </a:effectLst>
        </p:spPr>
      </p:cxnSp>
      <p:cxnSp>
        <p:nvCxnSpPr>
          <p:cNvPr id="24" name="Straight Arrow Connector 23">
            <a:extLst>
              <a:ext uri="{FF2B5EF4-FFF2-40B4-BE49-F238E27FC236}">
                <a16:creationId xmlns:a16="http://schemas.microsoft.com/office/drawing/2014/main" id="{3819D1B1-614A-48E0-89D3-45B4E57598C0}"/>
              </a:ext>
            </a:extLst>
          </p:cNvPr>
          <p:cNvCxnSpPr>
            <a:cxnSpLocks/>
            <a:stCxn id="14" idx="6"/>
            <a:endCxn id="17" idx="2"/>
          </p:cNvCxnSpPr>
          <p:nvPr/>
        </p:nvCxnSpPr>
        <p:spPr>
          <a:xfrm>
            <a:off x="3982607" y="3024826"/>
            <a:ext cx="1327478" cy="136776"/>
          </a:xfrm>
          <a:prstGeom prst="straightConnector1">
            <a:avLst/>
          </a:prstGeom>
          <a:noFill/>
          <a:ln w="9525" cap="flat" cmpd="sng" algn="ctr">
            <a:solidFill>
              <a:srgbClr val="9BBB59">
                <a:shade val="95000"/>
                <a:satMod val="105000"/>
              </a:srgbClr>
            </a:solidFill>
            <a:prstDash val="solid"/>
            <a:tailEnd type="triangle"/>
          </a:ln>
          <a:effectLst/>
        </p:spPr>
      </p:cxnSp>
      <p:cxnSp>
        <p:nvCxnSpPr>
          <p:cNvPr id="25" name="Connector: Elbow 24">
            <a:extLst>
              <a:ext uri="{FF2B5EF4-FFF2-40B4-BE49-F238E27FC236}">
                <a16:creationId xmlns:a16="http://schemas.microsoft.com/office/drawing/2014/main" id="{66CD0EBC-D665-4F58-8D26-8EF369CDBAEC}"/>
              </a:ext>
            </a:extLst>
          </p:cNvPr>
          <p:cNvCxnSpPr>
            <a:cxnSpLocks/>
            <a:stCxn id="13" idx="4"/>
            <a:endCxn id="18" idx="4"/>
          </p:cNvCxnSpPr>
          <p:nvPr/>
        </p:nvCxnSpPr>
        <p:spPr>
          <a:xfrm rot="5400000" flipH="1" flipV="1">
            <a:off x="4579646" y="1993002"/>
            <a:ext cx="133400" cy="2470600"/>
          </a:xfrm>
          <a:prstGeom prst="bentConnector3">
            <a:avLst>
              <a:gd name="adj1" fmla="val -142804"/>
            </a:avLst>
          </a:prstGeom>
          <a:noFill/>
          <a:ln w="9525" cap="flat" cmpd="sng" algn="ctr">
            <a:solidFill>
              <a:srgbClr val="9BBB59">
                <a:shade val="95000"/>
                <a:satMod val="105000"/>
              </a:srgbClr>
            </a:solidFill>
            <a:prstDash val="solid"/>
            <a:tailEnd type="triangle"/>
          </a:ln>
          <a:effectLst/>
        </p:spPr>
      </p:cxnSp>
      <p:sp>
        <p:nvSpPr>
          <p:cNvPr id="26" name="Flowchart: Process 25">
            <a:extLst>
              <a:ext uri="{FF2B5EF4-FFF2-40B4-BE49-F238E27FC236}">
                <a16:creationId xmlns:a16="http://schemas.microsoft.com/office/drawing/2014/main" id="{58448294-AF13-46D0-9872-AB6800E8ED5B}"/>
              </a:ext>
            </a:extLst>
          </p:cNvPr>
          <p:cNvSpPr/>
          <p:nvPr/>
        </p:nvSpPr>
        <p:spPr>
          <a:xfrm>
            <a:off x="2767976" y="2631591"/>
            <a:ext cx="3702105" cy="1898573"/>
          </a:xfrm>
          <a:prstGeom prst="flowChartProcess">
            <a:avLst/>
          </a:prstGeom>
          <a:noFill/>
          <a:ln w="1905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owchart: Process 26">
            <a:extLst>
              <a:ext uri="{FF2B5EF4-FFF2-40B4-BE49-F238E27FC236}">
                <a16:creationId xmlns:a16="http://schemas.microsoft.com/office/drawing/2014/main" id="{13AE570A-5C00-4FB4-BBC6-97CEB01168AF}"/>
              </a:ext>
            </a:extLst>
          </p:cNvPr>
          <p:cNvSpPr/>
          <p:nvPr/>
        </p:nvSpPr>
        <p:spPr>
          <a:xfrm>
            <a:off x="2760828" y="1173065"/>
            <a:ext cx="3702105" cy="1338845"/>
          </a:xfrm>
          <a:prstGeom prst="flowChartProcess">
            <a:avLst/>
          </a:prstGeom>
          <a:noFill/>
          <a:ln w="1905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95A2A45A-4CF0-4813-BFE0-47E44E29A7E5}"/>
              </a:ext>
            </a:extLst>
          </p:cNvPr>
          <p:cNvSpPr/>
          <p:nvPr/>
        </p:nvSpPr>
        <p:spPr>
          <a:xfrm>
            <a:off x="2833724" y="3567529"/>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Weather</a:t>
            </a:r>
          </a:p>
        </p:txBody>
      </p:sp>
      <p:sp>
        <p:nvSpPr>
          <p:cNvPr id="29" name="Rectangle 28">
            <a:extLst>
              <a:ext uri="{FF2B5EF4-FFF2-40B4-BE49-F238E27FC236}">
                <a16:creationId xmlns:a16="http://schemas.microsoft.com/office/drawing/2014/main" id="{45FC8F1C-2A6D-4FF1-AA79-2653AA96E77C}"/>
              </a:ext>
            </a:extLst>
          </p:cNvPr>
          <p:cNvSpPr/>
          <p:nvPr/>
        </p:nvSpPr>
        <p:spPr>
          <a:xfrm>
            <a:off x="3826042" y="3555189"/>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Airport</a:t>
            </a:r>
            <a:endParaRPr kumimoji="0" lang="en-US" sz="1600" b="1" i="0" u="none" strike="noStrike" kern="1200" cap="none" spc="0" normalizeH="0" baseline="0" noProof="0" dirty="0">
              <a:ln>
                <a:noFill/>
              </a:ln>
              <a:solidFill>
                <a:srgbClr val="00B0F0"/>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177C329-A045-4F63-AF2D-01F8650720F0}"/>
              </a:ext>
            </a:extLst>
          </p:cNvPr>
          <p:cNvSpPr/>
          <p:nvPr/>
        </p:nvSpPr>
        <p:spPr>
          <a:xfrm>
            <a:off x="4818360" y="3567039"/>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Aircraft </a:t>
            </a:r>
          </a:p>
        </p:txBody>
      </p:sp>
      <p:sp>
        <p:nvSpPr>
          <p:cNvPr id="31" name="Rectangle 30">
            <a:extLst>
              <a:ext uri="{FF2B5EF4-FFF2-40B4-BE49-F238E27FC236}">
                <a16:creationId xmlns:a16="http://schemas.microsoft.com/office/drawing/2014/main" id="{6E09D688-2EF0-437C-952F-B4F715C5FE23}"/>
              </a:ext>
            </a:extLst>
          </p:cNvPr>
          <p:cNvSpPr/>
          <p:nvPr/>
        </p:nvSpPr>
        <p:spPr>
          <a:xfrm>
            <a:off x="3826042" y="4005362"/>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Flight</a:t>
            </a:r>
          </a:p>
        </p:txBody>
      </p:sp>
      <p:sp>
        <p:nvSpPr>
          <p:cNvPr id="32" name="Rectangle 31">
            <a:extLst>
              <a:ext uri="{FF2B5EF4-FFF2-40B4-BE49-F238E27FC236}">
                <a16:creationId xmlns:a16="http://schemas.microsoft.com/office/drawing/2014/main" id="{8D8AAD3B-A68A-4A60-A37A-D7178DD67B3D}"/>
              </a:ext>
            </a:extLst>
          </p:cNvPr>
          <p:cNvSpPr/>
          <p:nvPr/>
        </p:nvSpPr>
        <p:spPr>
          <a:xfrm>
            <a:off x="2844489" y="3981525"/>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Passenger </a:t>
            </a:r>
          </a:p>
        </p:txBody>
      </p:sp>
      <p:sp>
        <p:nvSpPr>
          <p:cNvPr id="33" name="Rectangle 32">
            <a:extLst>
              <a:ext uri="{FF2B5EF4-FFF2-40B4-BE49-F238E27FC236}">
                <a16:creationId xmlns:a16="http://schemas.microsoft.com/office/drawing/2014/main" id="{F03236FA-9494-48B3-9D1E-B4FE484AB977}"/>
              </a:ext>
            </a:extLst>
          </p:cNvPr>
          <p:cNvSpPr/>
          <p:nvPr/>
        </p:nvSpPr>
        <p:spPr>
          <a:xfrm>
            <a:off x="4818360" y="3997410"/>
            <a:ext cx="870276" cy="365760"/>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B0F0"/>
                </a:solidFill>
                <a:effectLst/>
                <a:uLnTx/>
                <a:uFillTx/>
                <a:latin typeface="Calibri"/>
                <a:ea typeface="+mn-ea"/>
                <a:cs typeface="+mn-cs"/>
              </a:rPr>
              <a:t>Health</a:t>
            </a:r>
          </a:p>
        </p:txBody>
      </p:sp>
      <p:sp>
        <p:nvSpPr>
          <p:cNvPr id="34" name="Rectangle 33">
            <a:extLst>
              <a:ext uri="{FF2B5EF4-FFF2-40B4-BE49-F238E27FC236}">
                <a16:creationId xmlns:a16="http://schemas.microsoft.com/office/drawing/2014/main" id="{0B57C6FE-1B9F-4386-B5FB-859FB2B716E8}"/>
              </a:ext>
            </a:extLst>
          </p:cNvPr>
          <p:cNvSpPr/>
          <p:nvPr/>
        </p:nvSpPr>
        <p:spPr>
          <a:xfrm>
            <a:off x="3420472" y="1274122"/>
            <a:ext cx="2445053" cy="535908"/>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a:ea typeface="+mn-ea"/>
                <a:cs typeface="+mn-cs"/>
              </a:rPr>
              <a:t>Top-level ontology for the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a:ea typeface="+mn-ea"/>
                <a:cs typeface="+mn-cs"/>
              </a:rPr>
              <a:t>metadata of entities</a:t>
            </a:r>
          </a:p>
        </p:txBody>
      </p:sp>
      <p:sp>
        <p:nvSpPr>
          <p:cNvPr id="35" name="Rectangle 34">
            <a:extLst>
              <a:ext uri="{FF2B5EF4-FFF2-40B4-BE49-F238E27FC236}">
                <a16:creationId xmlns:a16="http://schemas.microsoft.com/office/drawing/2014/main" id="{DA3389C4-CCF9-43A4-99C5-378ABA25565F}"/>
              </a:ext>
            </a:extLst>
          </p:cNvPr>
          <p:cNvSpPr/>
          <p:nvPr/>
        </p:nvSpPr>
        <p:spPr>
          <a:xfrm>
            <a:off x="5768783" y="3749919"/>
            <a:ext cx="554076" cy="350298"/>
          </a:xfrm>
          <a:prstGeom prst="rect">
            <a:avLst/>
          </a:prstGeom>
          <a:solidFill>
            <a:sysClr val="window" lastClr="FFFFFF"/>
          </a:solidFill>
          <a:ln w="9525" cap="flat" cmpd="sng" algn="ctr">
            <a:solidFill>
              <a:srgbClr val="00B0F0"/>
            </a:solidFill>
            <a:prstDash val="dash"/>
          </a:ln>
          <a:effectLst>
            <a:outerShdw blurRad="40000" dist="23000" dir="5400000" rotWithShape="0">
              <a:srgbClr val="000000">
                <a:alpha val="35000"/>
              </a:srgbClr>
            </a:outerShdw>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a:ea typeface="+mn-ea"/>
                <a:cs typeface="+mn-cs"/>
              </a:rPr>
              <a:t> … </a:t>
            </a:r>
          </a:p>
        </p:txBody>
      </p:sp>
    </p:spTree>
    <p:custDataLst>
      <p:tags r:id="rId1"/>
    </p:custDataLst>
    <p:extLst>
      <p:ext uri="{BB962C8B-B14F-4D97-AF65-F5344CB8AC3E}">
        <p14:creationId xmlns:p14="http://schemas.microsoft.com/office/powerpoint/2010/main" val="28998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1DBD-FC07-4A82-9B65-4021DEC9D5D4}"/>
              </a:ext>
            </a:extLst>
          </p:cNvPr>
          <p:cNvSpPr>
            <a:spLocks noGrp="1"/>
          </p:cNvSpPr>
          <p:nvPr>
            <p:ph type="title"/>
          </p:nvPr>
        </p:nvSpPr>
        <p:spPr/>
        <p:txBody>
          <a:bodyPr/>
          <a:lstStyle/>
          <a:p>
            <a:r>
              <a:rPr lang="en-US" sz="4000" dirty="0"/>
              <a:t>ICARUS Ontology - Design Process</a:t>
            </a:r>
            <a:endParaRPr lang="en-CY" sz="4000" dirty="0"/>
          </a:p>
        </p:txBody>
      </p:sp>
      <p:sp>
        <p:nvSpPr>
          <p:cNvPr id="4" name="Google Shape;128;p27">
            <a:extLst>
              <a:ext uri="{FF2B5EF4-FFF2-40B4-BE49-F238E27FC236}">
                <a16:creationId xmlns:a16="http://schemas.microsoft.com/office/drawing/2014/main" id="{B66D9FA0-5A30-46BD-99CF-7BAD8806FD0B}"/>
              </a:ext>
            </a:extLst>
          </p:cNvPr>
          <p:cNvSpPr txBox="1">
            <a:spLocks noGrp="1"/>
          </p:cNvSpPr>
          <p:nvPr>
            <p:ph type="sldNum" idx="12"/>
          </p:nvPr>
        </p:nvSpPr>
        <p:spPr>
          <a:xfrm>
            <a:off x="8591476" y="4621113"/>
            <a:ext cx="228900" cy="189300"/>
          </a:xfrm>
          <a:prstGeom prst="rect">
            <a:avLst/>
          </a:prstGeom>
        </p:spPr>
        <p:txBody>
          <a:bodyPr spcFirstLastPara="1" wrap="square" lIns="17450" tIns="17450" rIns="17450" bIns="1745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
              <a:t>9</a:t>
            </a:fld>
            <a:endParaRPr dirty="0"/>
          </a:p>
        </p:txBody>
      </p:sp>
      <p:grpSp>
        <p:nvGrpSpPr>
          <p:cNvPr id="9" name="Group 8">
            <a:extLst>
              <a:ext uri="{FF2B5EF4-FFF2-40B4-BE49-F238E27FC236}">
                <a16:creationId xmlns:a16="http://schemas.microsoft.com/office/drawing/2014/main" id="{6D9B0E40-5808-4AEF-9D4B-FCE7959E1ABE}"/>
              </a:ext>
            </a:extLst>
          </p:cNvPr>
          <p:cNvGrpSpPr/>
          <p:nvPr/>
        </p:nvGrpSpPr>
        <p:grpSpPr>
          <a:xfrm>
            <a:off x="6765187" y="1200200"/>
            <a:ext cx="2084359" cy="2084465"/>
            <a:chOff x="6765187" y="1200200"/>
            <a:chExt cx="2084359" cy="2084465"/>
          </a:xfrm>
        </p:grpSpPr>
        <p:sp>
          <p:nvSpPr>
            <p:cNvPr id="15" name="Oval 14">
              <a:extLst>
                <a:ext uri="{FF2B5EF4-FFF2-40B4-BE49-F238E27FC236}">
                  <a16:creationId xmlns:a16="http://schemas.microsoft.com/office/drawing/2014/main" id="{83283E90-7815-4045-867E-454F59F8B359}"/>
                </a:ext>
              </a:extLst>
            </p:cNvPr>
            <p:cNvSpPr/>
            <p:nvPr/>
          </p:nvSpPr>
          <p:spPr>
            <a:xfrm>
              <a:off x="6765187" y="1200200"/>
              <a:ext cx="2084359" cy="2084465"/>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Freeform: Shape 15">
              <a:extLst>
                <a:ext uri="{FF2B5EF4-FFF2-40B4-BE49-F238E27FC236}">
                  <a16:creationId xmlns:a16="http://schemas.microsoft.com/office/drawing/2014/main" id="{2634B4E7-FE3B-4293-8AF6-0A575138544B}"/>
                </a:ext>
              </a:extLst>
            </p:cNvPr>
            <p:cNvSpPr/>
            <p:nvPr/>
          </p:nvSpPr>
          <p:spPr>
            <a:xfrm>
              <a:off x="6834904" y="1269694"/>
              <a:ext cx="1945818" cy="1945476"/>
            </a:xfrm>
            <a:custGeom>
              <a:avLst/>
              <a:gdLst>
                <a:gd name="connsiteX0" fmla="*/ 0 w 1945818"/>
                <a:gd name="connsiteY0" fmla="*/ 972738 h 1945476"/>
                <a:gd name="connsiteX1" fmla="*/ 972909 w 1945818"/>
                <a:gd name="connsiteY1" fmla="*/ 0 h 1945476"/>
                <a:gd name="connsiteX2" fmla="*/ 1945818 w 1945818"/>
                <a:gd name="connsiteY2" fmla="*/ 972738 h 1945476"/>
                <a:gd name="connsiteX3" fmla="*/ 972909 w 1945818"/>
                <a:gd name="connsiteY3" fmla="*/ 1945476 h 1945476"/>
                <a:gd name="connsiteX4" fmla="*/ 0 w 1945818"/>
                <a:gd name="connsiteY4" fmla="*/ 972738 h 194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818" h="1945476">
                  <a:moveTo>
                    <a:pt x="0" y="972738"/>
                  </a:moveTo>
                  <a:cubicBezTo>
                    <a:pt x="0" y="435510"/>
                    <a:pt x="435586" y="0"/>
                    <a:pt x="972909" y="0"/>
                  </a:cubicBezTo>
                  <a:cubicBezTo>
                    <a:pt x="1510232" y="0"/>
                    <a:pt x="1945818" y="435510"/>
                    <a:pt x="1945818" y="972738"/>
                  </a:cubicBezTo>
                  <a:cubicBezTo>
                    <a:pt x="1945818" y="1509966"/>
                    <a:pt x="1510232" y="1945476"/>
                    <a:pt x="972909" y="1945476"/>
                  </a:cubicBezTo>
                  <a:cubicBezTo>
                    <a:pt x="435586" y="1945476"/>
                    <a:pt x="0" y="1509966"/>
                    <a:pt x="0" y="972738"/>
                  </a:cubicBezTo>
                  <a:close/>
                </a:path>
              </a:pathLst>
            </a:cu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p:spPr>
          <p:txBody>
            <a:bodyPr spcFirstLastPara="0" vert="horz" wrap="square" lIns="294485" tIns="294488" rIns="294483" bIns="294487"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black">
                      <a:hueOff val="0"/>
                      <a:satOff val="0"/>
                      <a:lumOff val="0"/>
                      <a:alphaOff val="0"/>
                    </a:prstClr>
                  </a:solidFill>
                  <a:effectLst/>
                  <a:uLnTx/>
                  <a:uFillTx/>
                  <a:latin typeface="Roboto" panose="020B0604020202020204" charset="0"/>
                  <a:ea typeface="Roboto" panose="020B0604020202020204" charset="0"/>
                  <a:cs typeface="+mn-cs"/>
                </a:rPr>
                <a:t>Expand</a:t>
              </a: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dirty="0">
                  <a:ln>
                    <a:noFill/>
                  </a:ln>
                  <a:solidFill>
                    <a:prstClr val="black">
                      <a:hueOff val="0"/>
                      <a:satOff val="0"/>
                      <a:lumOff val="0"/>
                      <a:alphaOff val="0"/>
                    </a:prstClr>
                  </a:solidFill>
                  <a:effectLst/>
                  <a:uLnTx/>
                  <a:uFillTx/>
                  <a:latin typeface="Roboto" panose="020B0604020202020204" charset="0"/>
                  <a:ea typeface="Roboto" panose="020B0604020202020204" charset="0"/>
                  <a:cs typeface="+mn-cs"/>
                </a:rPr>
                <a:t>the domain-level ontologies</a:t>
              </a:r>
            </a:p>
          </p:txBody>
        </p:sp>
      </p:grpSp>
      <p:grpSp>
        <p:nvGrpSpPr>
          <p:cNvPr id="3" name="Group 2">
            <a:extLst>
              <a:ext uri="{FF2B5EF4-FFF2-40B4-BE49-F238E27FC236}">
                <a16:creationId xmlns:a16="http://schemas.microsoft.com/office/drawing/2014/main" id="{68C2D27A-CDC7-45A1-ABBC-E5E40FF200B3}"/>
              </a:ext>
            </a:extLst>
          </p:cNvPr>
          <p:cNvGrpSpPr/>
          <p:nvPr/>
        </p:nvGrpSpPr>
        <p:grpSpPr>
          <a:xfrm>
            <a:off x="4602156" y="1200053"/>
            <a:ext cx="2084393" cy="2084393"/>
            <a:chOff x="4602156" y="2233722"/>
            <a:chExt cx="2084393" cy="2084393"/>
          </a:xfrm>
        </p:grpSpPr>
        <p:sp>
          <p:nvSpPr>
            <p:cNvPr id="17" name="Teardrop 16">
              <a:extLst>
                <a:ext uri="{FF2B5EF4-FFF2-40B4-BE49-F238E27FC236}">
                  <a16:creationId xmlns:a16="http://schemas.microsoft.com/office/drawing/2014/main" id="{E6D1C063-2C49-4001-B25C-C388D30DEBE7}"/>
                </a:ext>
              </a:extLst>
            </p:cNvPr>
            <p:cNvSpPr/>
            <p:nvPr/>
          </p:nvSpPr>
          <p:spPr>
            <a:xfrm rot="2700000">
              <a:off x="4602156" y="2233722"/>
              <a:ext cx="2084393" cy="2084393"/>
            </a:xfrm>
            <a:prstGeom prst="teardrop">
              <a:avLst>
                <a:gd name="adj" fmla="val 100000"/>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p:spPr>
        </p:sp>
        <p:sp>
          <p:nvSpPr>
            <p:cNvPr id="18" name="Freeform: Shape 17">
              <a:extLst>
                <a:ext uri="{FF2B5EF4-FFF2-40B4-BE49-F238E27FC236}">
                  <a16:creationId xmlns:a16="http://schemas.microsoft.com/office/drawing/2014/main" id="{58B829EF-8F68-4A39-973C-CC9294FF3FE0}"/>
                </a:ext>
              </a:extLst>
            </p:cNvPr>
            <p:cNvSpPr/>
            <p:nvPr/>
          </p:nvSpPr>
          <p:spPr>
            <a:xfrm>
              <a:off x="4680828" y="2303363"/>
              <a:ext cx="1945818" cy="1945476"/>
            </a:xfrm>
            <a:custGeom>
              <a:avLst/>
              <a:gdLst>
                <a:gd name="connsiteX0" fmla="*/ 0 w 1945818"/>
                <a:gd name="connsiteY0" fmla="*/ 972738 h 1945476"/>
                <a:gd name="connsiteX1" fmla="*/ 972909 w 1945818"/>
                <a:gd name="connsiteY1" fmla="*/ 0 h 1945476"/>
                <a:gd name="connsiteX2" fmla="*/ 1945818 w 1945818"/>
                <a:gd name="connsiteY2" fmla="*/ 972738 h 1945476"/>
                <a:gd name="connsiteX3" fmla="*/ 972909 w 1945818"/>
                <a:gd name="connsiteY3" fmla="*/ 1945476 h 1945476"/>
                <a:gd name="connsiteX4" fmla="*/ 0 w 1945818"/>
                <a:gd name="connsiteY4" fmla="*/ 972738 h 194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818" h="1945476">
                  <a:moveTo>
                    <a:pt x="0" y="972738"/>
                  </a:moveTo>
                  <a:cubicBezTo>
                    <a:pt x="0" y="435510"/>
                    <a:pt x="435586" y="0"/>
                    <a:pt x="972909" y="0"/>
                  </a:cubicBezTo>
                  <a:cubicBezTo>
                    <a:pt x="1510232" y="0"/>
                    <a:pt x="1945818" y="435510"/>
                    <a:pt x="1945818" y="972738"/>
                  </a:cubicBezTo>
                  <a:cubicBezTo>
                    <a:pt x="1945818" y="1509966"/>
                    <a:pt x="1510232" y="1945476"/>
                    <a:pt x="972909" y="1945476"/>
                  </a:cubicBezTo>
                  <a:cubicBezTo>
                    <a:pt x="435586" y="1945476"/>
                    <a:pt x="0" y="1509966"/>
                    <a:pt x="0" y="972738"/>
                  </a:cubicBezTo>
                  <a:close/>
                </a:path>
              </a:pathLst>
            </a:custGeom>
            <a:solidFill>
              <a:sysClr val="window" lastClr="FFFFFF">
                <a:alpha val="90000"/>
                <a:hueOff val="0"/>
                <a:satOff val="0"/>
                <a:lumOff val="0"/>
                <a:alphaOff val="0"/>
              </a:sysClr>
            </a:solidFill>
            <a:ln w="25400" cap="flat" cmpd="sng" algn="ctr">
              <a:solidFill>
                <a:srgbClr val="C0504D">
                  <a:hueOff val="1560506"/>
                  <a:satOff val="-1946"/>
                  <a:lumOff val="458"/>
                  <a:alphaOff val="0"/>
                </a:srgbClr>
              </a:solidFill>
              <a:prstDash val="solid"/>
            </a:ln>
            <a:effectLst/>
          </p:spPr>
          <p:txBody>
            <a:bodyPr spcFirstLastPara="0" vert="horz" wrap="square" lIns="294485" tIns="294488" rIns="294483" bIns="294487" numCol="1" spcCol="1270" anchor="ctr" anchorCtr="0">
              <a:noAutofit/>
            </a:bodyPr>
            <a:lstStyle/>
            <a:p>
              <a:pPr algn="ctr" defTabSz="577850">
                <a:lnSpc>
                  <a:spcPct val="90000"/>
                </a:lnSpc>
                <a:spcBef>
                  <a:spcPct val="0"/>
                </a:spcBef>
                <a:spcAft>
                  <a:spcPct val="35000"/>
                </a:spcAft>
                <a:buClrTx/>
                <a:defRPr/>
              </a:pPr>
              <a:r>
                <a:rPr lang="en-US" sz="1300" b="1" kern="1200" dirty="0">
                  <a:solidFill>
                    <a:prstClr val="black">
                      <a:hueOff val="0"/>
                      <a:satOff val="0"/>
                      <a:lumOff val="0"/>
                      <a:alphaOff val="0"/>
                    </a:prstClr>
                  </a:solidFill>
                  <a:latin typeface="Roboto" panose="020B0604020202020204" charset="0"/>
                  <a:ea typeface="Roboto" panose="020B0604020202020204" charset="0"/>
                </a:rPr>
                <a:t>Capture important concepts</a:t>
              </a:r>
              <a:r>
                <a:rPr lang="en-US" sz="1300" kern="1200" dirty="0">
                  <a:solidFill>
                    <a:prstClr val="black">
                      <a:hueOff val="0"/>
                      <a:satOff val="0"/>
                      <a:lumOff val="0"/>
                      <a:alphaOff val="0"/>
                    </a:prstClr>
                  </a:solidFill>
                  <a:latin typeface="Roboto" panose="020B0604020202020204" charset="0"/>
                  <a:ea typeface="Roboto" panose="020B0604020202020204" charset="0"/>
                </a:rPr>
                <a:t>, </a:t>
              </a:r>
              <a:r>
                <a:rPr lang="en-US" sz="1300" b="1" kern="1200" dirty="0">
                  <a:solidFill>
                    <a:prstClr val="black">
                      <a:hueOff val="0"/>
                      <a:satOff val="0"/>
                      <a:lumOff val="0"/>
                      <a:alphaOff val="0"/>
                    </a:prstClr>
                  </a:solidFill>
                  <a:latin typeface="Roboto" panose="020B0604020202020204" charset="0"/>
                  <a:ea typeface="Roboto" panose="020B0604020202020204" charset="0"/>
                </a:rPr>
                <a:t>relationships</a:t>
              </a:r>
              <a:r>
                <a:rPr lang="en-US" sz="1300" kern="1200" dirty="0">
                  <a:solidFill>
                    <a:prstClr val="black">
                      <a:hueOff val="0"/>
                      <a:satOff val="0"/>
                      <a:lumOff val="0"/>
                      <a:alphaOff val="0"/>
                    </a:prstClr>
                  </a:solidFill>
                  <a:latin typeface="Roboto" panose="020B0604020202020204" charset="0"/>
                  <a:ea typeface="Roboto" panose="020B0604020202020204" charset="0"/>
                </a:rPr>
                <a:t> and </a:t>
              </a:r>
              <a:r>
                <a:rPr lang="en-US" sz="1300" b="1" kern="1200" dirty="0">
                  <a:solidFill>
                    <a:prstClr val="black">
                      <a:hueOff val="0"/>
                      <a:satOff val="0"/>
                      <a:lumOff val="0"/>
                      <a:alphaOff val="0"/>
                    </a:prstClr>
                  </a:solidFill>
                  <a:latin typeface="Roboto" panose="020B0604020202020204" charset="0"/>
                  <a:ea typeface="Roboto" panose="020B0604020202020204" charset="0"/>
                </a:rPr>
                <a:t>data fields </a:t>
              </a:r>
              <a:r>
                <a:rPr lang="en-US" sz="1300" kern="1200" dirty="0">
                  <a:solidFill>
                    <a:prstClr val="black">
                      <a:hueOff val="0"/>
                      <a:satOff val="0"/>
                      <a:lumOff val="0"/>
                      <a:alphaOff val="0"/>
                    </a:prstClr>
                  </a:solidFill>
                  <a:latin typeface="Roboto" panose="020B0604020202020204" charset="0"/>
                  <a:ea typeface="Roboto" panose="020B0604020202020204" charset="0"/>
                </a:rPr>
                <a:t>from aviation stakeholders’ data</a:t>
              </a:r>
            </a:p>
          </p:txBody>
        </p:sp>
      </p:grpSp>
      <p:grpSp>
        <p:nvGrpSpPr>
          <p:cNvPr id="5" name="Group 4">
            <a:extLst>
              <a:ext uri="{FF2B5EF4-FFF2-40B4-BE49-F238E27FC236}">
                <a16:creationId xmlns:a16="http://schemas.microsoft.com/office/drawing/2014/main" id="{BC0BB2F5-7408-4ED7-BCEC-839749151A77}"/>
              </a:ext>
            </a:extLst>
          </p:cNvPr>
          <p:cNvGrpSpPr/>
          <p:nvPr/>
        </p:nvGrpSpPr>
        <p:grpSpPr>
          <a:xfrm>
            <a:off x="2457018" y="1200053"/>
            <a:ext cx="2084393" cy="2084393"/>
            <a:chOff x="2457018" y="2233722"/>
            <a:chExt cx="2084393" cy="2084393"/>
          </a:xfrm>
        </p:grpSpPr>
        <p:sp>
          <p:nvSpPr>
            <p:cNvPr id="19" name="Teardrop 18">
              <a:extLst>
                <a:ext uri="{FF2B5EF4-FFF2-40B4-BE49-F238E27FC236}">
                  <a16:creationId xmlns:a16="http://schemas.microsoft.com/office/drawing/2014/main" id="{0332FD80-E12D-4739-B87A-90E260A9999B}"/>
                </a:ext>
              </a:extLst>
            </p:cNvPr>
            <p:cNvSpPr/>
            <p:nvPr/>
          </p:nvSpPr>
          <p:spPr>
            <a:xfrm rot="2700000">
              <a:off x="2457018" y="2233722"/>
              <a:ext cx="2084393" cy="2084393"/>
            </a:xfrm>
            <a:prstGeom prst="teardrop">
              <a:avLst>
                <a:gd name="adj" fmla="val 100000"/>
              </a:avLst>
            </a:prstGeo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p:spPr>
        </p:sp>
        <p:sp>
          <p:nvSpPr>
            <p:cNvPr id="20" name="Freeform: Shape 19">
              <a:extLst>
                <a:ext uri="{FF2B5EF4-FFF2-40B4-BE49-F238E27FC236}">
                  <a16:creationId xmlns:a16="http://schemas.microsoft.com/office/drawing/2014/main" id="{53BCECA9-3616-47B5-AFFB-8F8C4723D85D}"/>
                </a:ext>
              </a:extLst>
            </p:cNvPr>
            <p:cNvSpPr/>
            <p:nvPr/>
          </p:nvSpPr>
          <p:spPr>
            <a:xfrm>
              <a:off x="2526752" y="2303363"/>
              <a:ext cx="1945818" cy="1945476"/>
            </a:xfrm>
            <a:custGeom>
              <a:avLst/>
              <a:gdLst>
                <a:gd name="connsiteX0" fmla="*/ 0 w 1945818"/>
                <a:gd name="connsiteY0" fmla="*/ 972738 h 1945476"/>
                <a:gd name="connsiteX1" fmla="*/ 972909 w 1945818"/>
                <a:gd name="connsiteY1" fmla="*/ 0 h 1945476"/>
                <a:gd name="connsiteX2" fmla="*/ 1945818 w 1945818"/>
                <a:gd name="connsiteY2" fmla="*/ 972738 h 1945476"/>
                <a:gd name="connsiteX3" fmla="*/ 972909 w 1945818"/>
                <a:gd name="connsiteY3" fmla="*/ 1945476 h 1945476"/>
                <a:gd name="connsiteX4" fmla="*/ 0 w 1945818"/>
                <a:gd name="connsiteY4" fmla="*/ 972738 h 194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818" h="1945476">
                  <a:moveTo>
                    <a:pt x="0" y="972738"/>
                  </a:moveTo>
                  <a:cubicBezTo>
                    <a:pt x="0" y="435510"/>
                    <a:pt x="435586" y="0"/>
                    <a:pt x="972909" y="0"/>
                  </a:cubicBezTo>
                  <a:cubicBezTo>
                    <a:pt x="1510232" y="0"/>
                    <a:pt x="1945818" y="435510"/>
                    <a:pt x="1945818" y="972738"/>
                  </a:cubicBezTo>
                  <a:cubicBezTo>
                    <a:pt x="1945818" y="1509966"/>
                    <a:pt x="1510232" y="1945476"/>
                    <a:pt x="972909" y="1945476"/>
                  </a:cubicBezTo>
                  <a:cubicBezTo>
                    <a:pt x="435586" y="1945476"/>
                    <a:pt x="0" y="1509966"/>
                    <a:pt x="0" y="972738"/>
                  </a:cubicBezTo>
                  <a:close/>
                </a:path>
              </a:pathLst>
            </a:custGeom>
            <a:solidFill>
              <a:sysClr val="window" lastClr="FFFFFF">
                <a:alpha val="90000"/>
                <a:hueOff val="0"/>
                <a:satOff val="0"/>
                <a:lumOff val="0"/>
                <a:alphaOff val="0"/>
              </a:sysClr>
            </a:solidFill>
            <a:ln w="25400" cap="flat" cmpd="sng" algn="ctr">
              <a:solidFill>
                <a:srgbClr val="C0504D">
                  <a:hueOff val="3121013"/>
                  <a:satOff val="-3893"/>
                  <a:lumOff val="915"/>
                  <a:alphaOff val="0"/>
                </a:srgbClr>
              </a:solidFill>
              <a:prstDash val="solid"/>
            </a:ln>
            <a:effectLst/>
          </p:spPr>
          <p:txBody>
            <a:bodyPr spcFirstLastPara="0" vert="horz" wrap="square" lIns="294485" tIns="294488" rIns="294483" bIns="294487" numCol="1" spcCol="1270" anchor="ctr" anchorCtr="0">
              <a:noAutofit/>
            </a:bodyPr>
            <a:lstStyle/>
            <a:p>
              <a:pPr lvl="0" algn="ctr" defTabSz="577850">
                <a:lnSpc>
                  <a:spcPct val="90000"/>
                </a:lnSpc>
                <a:spcBef>
                  <a:spcPct val="0"/>
                </a:spcBef>
                <a:spcAft>
                  <a:spcPct val="35000"/>
                </a:spcAft>
                <a:buClrTx/>
                <a:defRPr/>
              </a:pPr>
              <a:r>
                <a:rPr lang="en-US" sz="1300" b="1" kern="1200" dirty="0">
                  <a:solidFill>
                    <a:prstClr val="black">
                      <a:hueOff val="0"/>
                      <a:satOff val="0"/>
                      <a:lumOff val="0"/>
                      <a:alphaOff val="0"/>
                    </a:prstClr>
                  </a:solidFill>
                  <a:latin typeface="Roboto" panose="020B0604020202020204" charset="0"/>
                  <a:ea typeface="Roboto" panose="020B0604020202020204" charset="0"/>
                </a:rPr>
                <a:t>Integrate</a:t>
              </a:r>
            </a:p>
            <a:p>
              <a:pPr lvl="0" algn="ctr" defTabSz="577850">
                <a:lnSpc>
                  <a:spcPct val="90000"/>
                </a:lnSpc>
                <a:spcBef>
                  <a:spcPct val="0"/>
                </a:spcBef>
                <a:spcAft>
                  <a:spcPct val="35000"/>
                </a:spcAft>
                <a:buClrTx/>
                <a:defRPr/>
              </a:pPr>
              <a:r>
                <a:rPr lang="en-US" sz="1300" b="1" kern="1200" dirty="0">
                  <a:solidFill>
                    <a:prstClr val="black">
                      <a:hueOff val="0"/>
                      <a:satOff val="0"/>
                      <a:lumOff val="0"/>
                      <a:alphaOff val="0"/>
                    </a:prstClr>
                  </a:solidFill>
                  <a:latin typeface="Roboto" panose="020B0604020202020204" charset="0"/>
                  <a:ea typeface="Roboto" panose="020B0604020202020204" charset="0"/>
                </a:rPr>
                <a:t>existing aviation domain ontology </a:t>
              </a:r>
              <a:r>
                <a:rPr lang="en-US" sz="1300" kern="1200" dirty="0">
                  <a:solidFill>
                    <a:prstClr val="black">
                      <a:hueOff val="0"/>
                      <a:satOff val="0"/>
                      <a:lumOff val="0"/>
                      <a:alphaOff val="0"/>
                    </a:prstClr>
                  </a:solidFill>
                  <a:latin typeface="Roboto" panose="020B0604020202020204" charset="0"/>
                  <a:ea typeface="Roboto" panose="020B0604020202020204" charset="0"/>
                </a:rPr>
                <a:t>(e.g. NASA ontology</a:t>
              </a:r>
              <a:r>
                <a:rPr lang="en-US" sz="1300" kern="1200" baseline="30000" dirty="0">
                  <a:solidFill>
                    <a:prstClr val="black">
                      <a:hueOff val="0"/>
                      <a:satOff val="0"/>
                      <a:lumOff val="0"/>
                      <a:alphaOff val="0"/>
                    </a:prstClr>
                  </a:solidFill>
                  <a:latin typeface="Roboto" panose="020B0604020202020204" charset="0"/>
                  <a:ea typeface="Roboto" panose="020B0604020202020204" charset="0"/>
                </a:rPr>
                <a:t>1</a:t>
              </a:r>
              <a:r>
                <a:rPr lang="en-US" sz="1300" kern="1200" dirty="0">
                  <a:solidFill>
                    <a:prstClr val="black">
                      <a:hueOff val="0"/>
                      <a:satOff val="0"/>
                      <a:lumOff val="0"/>
                      <a:alphaOff val="0"/>
                    </a:prstClr>
                  </a:solidFill>
                  <a:latin typeface="Roboto" panose="020B0604020202020204" charset="0"/>
                  <a:ea typeface="Roboto" panose="020B0604020202020204" charset="0"/>
                </a:rPr>
                <a:t>)</a:t>
              </a:r>
            </a:p>
          </p:txBody>
        </p:sp>
      </p:grpSp>
      <p:grpSp>
        <p:nvGrpSpPr>
          <p:cNvPr id="6" name="Group 5">
            <a:extLst>
              <a:ext uri="{FF2B5EF4-FFF2-40B4-BE49-F238E27FC236}">
                <a16:creationId xmlns:a16="http://schemas.microsoft.com/office/drawing/2014/main" id="{AADCD4B1-7A6B-49E5-BEF6-31015903C7EF}"/>
              </a:ext>
            </a:extLst>
          </p:cNvPr>
          <p:cNvGrpSpPr/>
          <p:nvPr/>
        </p:nvGrpSpPr>
        <p:grpSpPr>
          <a:xfrm>
            <a:off x="345427" y="1279301"/>
            <a:ext cx="2084393" cy="2084393"/>
            <a:chOff x="345427" y="2312970"/>
            <a:chExt cx="2084393" cy="2084393"/>
          </a:xfrm>
        </p:grpSpPr>
        <p:sp>
          <p:nvSpPr>
            <p:cNvPr id="24" name="Teardrop 23">
              <a:extLst>
                <a:ext uri="{FF2B5EF4-FFF2-40B4-BE49-F238E27FC236}">
                  <a16:creationId xmlns:a16="http://schemas.microsoft.com/office/drawing/2014/main" id="{BB544818-F79F-4E79-89BC-C3AE9E70A072}"/>
                </a:ext>
              </a:extLst>
            </p:cNvPr>
            <p:cNvSpPr/>
            <p:nvPr/>
          </p:nvSpPr>
          <p:spPr>
            <a:xfrm rot="2700000">
              <a:off x="345427" y="2312970"/>
              <a:ext cx="2084393" cy="2084393"/>
            </a:xfrm>
            <a:prstGeom prst="teardrop">
              <a:avLst>
                <a:gd name="adj" fmla="val 100000"/>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sp>
        <p:sp>
          <p:nvSpPr>
            <p:cNvPr id="25" name="Freeform: Shape 24">
              <a:extLst>
                <a:ext uri="{FF2B5EF4-FFF2-40B4-BE49-F238E27FC236}">
                  <a16:creationId xmlns:a16="http://schemas.microsoft.com/office/drawing/2014/main" id="{BD28E5C1-854E-4208-A788-C119A03EF7FF}"/>
                </a:ext>
              </a:extLst>
            </p:cNvPr>
            <p:cNvSpPr/>
            <p:nvPr/>
          </p:nvSpPr>
          <p:spPr>
            <a:xfrm>
              <a:off x="415161" y="2382611"/>
              <a:ext cx="1945818" cy="1945476"/>
            </a:xfrm>
            <a:custGeom>
              <a:avLst/>
              <a:gdLst>
                <a:gd name="connsiteX0" fmla="*/ 0 w 1945818"/>
                <a:gd name="connsiteY0" fmla="*/ 972738 h 1945476"/>
                <a:gd name="connsiteX1" fmla="*/ 972909 w 1945818"/>
                <a:gd name="connsiteY1" fmla="*/ 0 h 1945476"/>
                <a:gd name="connsiteX2" fmla="*/ 1945818 w 1945818"/>
                <a:gd name="connsiteY2" fmla="*/ 972738 h 1945476"/>
                <a:gd name="connsiteX3" fmla="*/ 972909 w 1945818"/>
                <a:gd name="connsiteY3" fmla="*/ 1945476 h 1945476"/>
                <a:gd name="connsiteX4" fmla="*/ 0 w 1945818"/>
                <a:gd name="connsiteY4" fmla="*/ 972738 h 194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818" h="1945476">
                  <a:moveTo>
                    <a:pt x="0" y="972738"/>
                  </a:moveTo>
                  <a:cubicBezTo>
                    <a:pt x="0" y="435510"/>
                    <a:pt x="435586" y="0"/>
                    <a:pt x="972909" y="0"/>
                  </a:cubicBezTo>
                  <a:cubicBezTo>
                    <a:pt x="1510232" y="0"/>
                    <a:pt x="1945818" y="435510"/>
                    <a:pt x="1945818" y="972738"/>
                  </a:cubicBezTo>
                  <a:cubicBezTo>
                    <a:pt x="1945818" y="1509966"/>
                    <a:pt x="1510232" y="1945476"/>
                    <a:pt x="972909" y="1945476"/>
                  </a:cubicBezTo>
                  <a:cubicBezTo>
                    <a:pt x="435586" y="1945476"/>
                    <a:pt x="0" y="1509966"/>
                    <a:pt x="0" y="972738"/>
                  </a:cubicBezTo>
                  <a:close/>
                </a:path>
              </a:pathLst>
            </a:custGeo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p:spPr>
          <p:txBody>
            <a:bodyPr spcFirstLastPara="0" vert="horz" wrap="square" lIns="294485" tIns="294488" rIns="294483" bIns="294487" numCol="1" spcCol="1270" anchor="ctr" anchorCtr="0">
              <a:noAutofit/>
            </a:bodyPr>
            <a:lstStyle/>
            <a:p>
              <a:pPr algn="ctr" defTabSz="577850">
                <a:lnSpc>
                  <a:spcPct val="90000"/>
                </a:lnSpc>
                <a:spcBef>
                  <a:spcPct val="0"/>
                </a:spcBef>
                <a:spcAft>
                  <a:spcPct val="35000"/>
                </a:spcAft>
                <a:buClrTx/>
                <a:defRPr/>
              </a:pPr>
              <a:r>
                <a:rPr lang="en-US" sz="1300" b="1" kern="1200" dirty="0">
                  <a:solidFill>
                    <a:prstClr val="black">
                      <a:hueOff val="0"/>
                      <a:satOff val="0"/>
                      <a:lumOff val="0"/>
                      <a:alphaOff val="0"/>
                    </a:prstClr>
                  </a:solidFill>
                  <a:latin typeface="Roboto" panose="020B0604020202020204" charset="0"/>
                  <a:ea typeface="Roboto" panose="020B0604020202020204" charset="0"/>
                </a:rPr>
                <a:t>Create a top-level ontology</a:t>
              </a:r>
              <a:r>
                <a:rPr lang="en-US" sz="1300" kern="1200" dirty="0">
                  <a:solidFill>
                    <a:prstClr val="black">
                      <a:hueOff val="0"/>
                      <a:satOff val="0"/>
                      <a:lumOff val="0"/>
                      <a:alphaOff val="0"/>
                    </a:prstClr>
                  </a:solidFill>
                  <a:latin typeface="Roboto" panose="020B0604020202020204" charset="0"/>
                  <a:ea typeface="Roboto" panose="020B0604020202020204" charset="0"/>
                </a:rPr>
                <a:t> for describing </a:t>
              </a:r>
              <a:r>
                <a:rPr lang="en-US" sz="1300" b="1" kern="1200" dirty="0">
                  <a:solidFill>
                    <a:prstClr val="black">
                      <a:hueOff val="0"/>
                      <a:satOff val="0"/>
                      <a:lumOff val="0"/>
                      <a:alphaOff val="0"/>
                    </a:prstClr>
                  </a:solidFill>
                  <a:latin typeface="Roboto" panose="020B0604020202020204" charset="0"/>
                  <a:ea typeface="Roboto" panose="020B0604020202020204" charset="0"/>
                </a:rPr>
                <a:t>platform’s concepts</a:t>
              </a:r>
            </a:p>
          </p:txBody>
        </p:sp>
      </p:grpSp>
      <p:sp>
        <p:nvSpPr>
          <p:cNvPr id="7" name="Arrow: Right 6">
            <a:extLst>
              <a:ext uri="{FF2B5EF4-FFF2-40B4-BE49-F238E27FC236}">
                <a16:creationId xmlns:a16="http://schemas.microsoft.com/office/drawing/2014/main" id="{FCF4F394-2CDF-4E23-821E-EEE9F3BD34C2}"/>
              </a:ext>
            </a:extLst>
          </p:cNvPr>
          <p:cNvSpPr/>
          <p:nvPr/>
        </p:nvSpPr>
        <p:spPr>
          <a:xfrm>
            <a:off x="779228" y="3705343"/>
            <a:ext cx="1359673"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0DF249-5AD2-41B1-AE6B-7457F122F0E6}"/>
              </a:ext>
            </a:extLst>
          </p:cNvPr>
          <p:cNvSpPr txBox="1"/>
          <p:nvPr/>
        </p:nvSpPr>
        <p:spPr>
          <a:xfrm>
            <a:off x="2271324" y="3625720"/>
            <a:ext cx="6316138" cy="707886"/>
          </a:xfrm>
          <a:prstGeom prst="rect">
            <a:avLst/>
          </a:prstGeom>
          <a:noFill/>
        </p:spPr>
        <p:txBody>
          <a:bodyPr wrap="square" rtlCol="0">
            <a:spAutoFit/>
          </a:bodyPr>
          <a:lstStyle/>
          <a:p>
            <a:pPr algn="ctr">
              <a:spcAft>
                <a:spcPts val="600"/>
              </a:spcAft>
            </a:pPr>
            <a:r>
              <a:rPr lang="en-US" sz="2000" b="1" dirty="0">
                <a:solidFill>
                  <a:srgbClr val="525860"/>
                </a:solidFill>
                <a:latin typeface="Roboto"/>
                <a:ea typeface="Roboto"/>
                <a:sym typeface="Roboto"/>
              </a:rPr>
              <a:t>Ontology Coding</a:t>
            </a:r>
            <a:r>
              <a:rPr lang="en-US" sz="2000" dirty="0">
                <a:solidFill>
                  <a:srgbClr val="525860"/>
                </a:solidFill>
                <a:latin typeface="Roboto"/>
                <a:ea typeface="Roboto"/>
                <a:sym typeface="Roboto"/>
              </a:rPr>
              <a:t> </a:t>
            </a:r>
            <a:br>
              <a:rPr lang="en-US" sz="2000" dirty="0">
                <a:solidFill>
                  <a:srgbClr val="525860"/>
                </a:solidFill>
                <a:latin typeface="Roboto"/>
                <a:ea typeface="Roboto"/>
                <a:sym typeface="Roboto"/>
              </a:rPr>
            </a:br>
            <a:r>
              <a:rPr lang="en-US" sz="2000" dirty="0">
                <a:solidFill>
                  <a:srgbClr val="525860"/>
                </a:solidFill>
                <a:latin typeface="Roboto"/>
                <a:ea typeface="Roboto"/>
                <a:sym typeface="Roboto"/>
              </a:rPr>
              <a:t>Based on a formal language (OWL) using Protégé.</a:t>
            </a:r>
          </a:p>
        </p:txBody>
      </p:sp>
      <p:sp>
        <p:nvSpPr>
          <p:cNvPr id="10" name="Rectangle 9">
            <a:extLst>
              <a:ext uri="{FF2B5EF4-FFF2-40B4-BE49-F238E27FC236}">
                <a16:creationId xmlns:a16="http://schemas.microsoft.com/office/drawing/2014/main" id="{CF32E43C-B7EC-4D88-A5EB-5CE7E097A130}"/>
              </a:ext>
            </a:extLst>
          </p:cNvPr>
          <p:cNvSpPr/>
          <p:nvPr/>
        </p:nvSpPr>
        <p:spPr>
          <a:xfrm>
            <a:off x="2962112" y="4544101"/>
            <a:ext cx="5364480" cy="400110"/>
          </a:xfrm>
          <a:prstGeom prst="rect">
            <a:avLst/>
          </a:prstGeom>
        </p:spPr>
        <p:txBody>
          <a:bodyPr wrap="square">
            <a:spAutoFit/>
          </a:bodyPr>
          <a:lstStyle/>
          <a:p>
            <a:pPr marL="171450" indent="0">
              <a:buNone/>
            </a:pPr>
            <a:r>
              <a:rPr lang="en-US" sz="1000" baseline="30000" dirty="0">
                <a:latin typeface="Roboto" panose="020B0604020202020204" charset="0"/>
                <a:ea typeface="Roboto" panose="020B0604020202020204" charset="0"/>
              </a:rPr>
              <a:t>1</a:t>
            </a:r>
            <a:r>
              <a:rPr lang="en-US" sz="1000" dirty="0">
                <a:latin typeface="Roboto" panose="020B0604020202020204" charset="0"/>
                <a:ea typeface="Roboto" panose="020B0604020202020204" charset="0"/>
              </a:rPr>
              <a:t> Keller, R. M. (2016, September). Ontologies for aviation data management. In </a:t>
            </a:r>
            <a:r>
              <a:rPr lang="en-US" sz="1000" i="1" dirty="0">
                <a:latin typeface="Roboto" panose="020B0604020202020204" charset="0"/>
                <a:ea typeface="Roboto" panose="020B0604020202020204" charset="0"/>
              </a:rPr>
              <a:t>2016 IEEE/AIAA 35th Digital Avionics Systems Conference (DASC)</a:t>
            </a:r>
            <a:r>
              <a:rPr lang="en-US" sz="1000" dirty="0">
                <a:latin typeface="Roboto" panose="020B0604020202020204" charset="0"/>
                <a:ea typeface="Roboto" panose="020B0604020202020204" charset="0"/>
              </a:rPr>
              <a:t> (pp. 1-9). IEEE.</a:t>
            </a:r>
            <a:endParaRPr lang="en-CY" sz="1000" baseline="30000" dirty="0">
              <a:latin typeface="Roboto" panose="020B0604020202020204" charset="0"/>
              <a:ea typeface="Roboto" panose="020B0604020202020204" charset="0"/>
            </a:endParaRPr>
          </a:p>
        </p:txBody>
      </p:sp>
    </p:spTree>
    <p:custDataLst>
      <p:tags r:id="rId1"/>
    </p:custDataLst>
    <p:extLst>
      <p:ext uri="{BB962C8B-B14F-4D97-AF65-F5344CB8AC3E}">
        <p14:creationId xmlns:p14="http://schemas.microsoft.com/office/powerpoint/2010/main" val="5027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6|14.6"/>
</p:tagLst>
</file>

<file path=ppt/tags/tag10.xml><?xml version="1.0" encoding="utf-8"?>
<p:tagLst xmlns:a="http://schemas.openxmlformats.org/drawingml/2006/main" xmlns:r="http://schemas.openxmlformats.org/officeDocument/2006/relationships" xmlns:p="http://schemas.openxmlformats.org/presentationml/2006/main">
  <p:tag name="TIMING" val="|15.8|9.9|7.1"/>
</p:tagLst>
</file>

<file path=ppt/tags/tag11.xml><?xml version="1.0" encoding="utf-8"?>
<p:tagLst xmlns:a="http://schemas.openxmlformats.org/drawingml/2006/main" xmlns:r="http://schemas.openxmlformats.org/officeDocument/2006/relationships" xmlns:p="http://schemas.openxmlformats.org/presentationml/2006/main">
  <p:tag name="TIMING" val="|17|6"/>
</p:tagLst>
</file>

<file path=ppt/tags/tag12.xml><?xml version="1.0" encoding="utf-8"?>
<p:tagLst xmlns:a="http://schemas.openxmlformats.org/drawingml/2006/main" xmlns:r="http://schemas.openxmlformats.org/officeDocument/2006/relationships" xmlns:p="http://schemas.openxmlformats.org/presentationml/2006/main">
  <p:tag name="TIMING" val="|10.2|8.1|22.3"/>
</p:tagLst>
</file>

<file path=ppt/tags/tag13.xml><?xml version="1.0" encoding="utf-8"?>
<p:tagLst xmlns:a="http://schemas.openxmlformats.org/drawingml/2006/main" xmlns:r="http://schemas.openxmlformats.org/officeDocument/2006/relationships" xmlns:p="http://schemas.openxmlformats.org/presentationml/2006/main">
  <p:tag name="TIMING" val="|13|3.7|0.9"/>
</p:tagLst>
</file>

<file path=ppt/tags/tag14.xml><?xml version="1.0" encoding="utf-8"?>
<p:tagLst xmlns:a="http://schemas.openxmlformats.org/drawingml/2006/main" xmlns:r="http://schemas.openxmlformats.org/officeDocument/2006/relationships" xmlns:p="http://schemas.openxmlformats.org/presentationml/2006/main">
  <p:tag name="TIMING" val="|21.1|7.8"/>
</p:tagLst>
</file>

<file path=ppt/tags/tag15.xml><?xml version="1.0" encoding="utf-8"?>
<p:tagLst xmlns:a="http://schemas.openxmlformats.org/drawingml/2006/main" xmlns:r="http://schemas.openxmlformats.org/officeDocument/2006/relationships" xmlns:p="http://schemas.openxmlformats.org/presentationml/2006/main">
  <p:tag name="TIMING" val="|1.8|7.6|12.3"/>
</p:tagLst>
</file>

<file path=ppt/tags/tag16.xml><?xml version="1.0" encoding="utf-8"?>
<p:tagLst xmlns:a="http://schemas.openxmlformats.org/drawingml/2006/main" xmlns:r="http://schemas.openxmlformats.org/officeDocument/2006/relationships" xmlns:p="http://schemas.openxmlformats.org/presentationml/2006/main">
  <p:tag name="TIMING" val="|10.4"/>
</p:tagLst>
</file>

<file path=ppt/tags/tag17.xml><?xml version="1.0" encoding="utf-8"?>
<p:tagLst xmlns:a="http://schemas.openxmlformats.org/drawingml/2006/main" xmlns:r="http://schemas.openxmlformats.org/officeDocument/2006/relationships" xmlns:p="http://schemas.openxmlformats.org/presentationml/2006/main">
  <p:tag name="TIMING" val="|5.7|13.2"/>
</p:tagLst>
</file>

<file path=ppt/tags/tag18.xml><?xml version="1.0" encoding="utf-8"?>
<p:tagLst xmlns:a="http://schemas.openxmlformats.org/drawingml/2006/main" xmlns:r="http://schemas.openxmlformats.org/officeDocument/2006/relationships" xmlns:p="http://schemas.openxmlformats.org/presentationml/2006/main">
  <p:tag name="TIMING" val="|7.5|7.5"/>
</p:tagLst>
</file>

<file path=ppt/tags/tag19.xml><?xml version="1.0" encoding="utf-8"?>
<p:tagLst xmlns:a="http://schemas.openxmlformats.org/drawingml/2006/main" xmlns:r="http://schemas.openxmlformats.org/officeDocument/2006/relationships" xmlns:p="http://schemas.openxmlformats.org/presentationml/2006/main">
  <p:tag name="TIMING" val="|9.1|2.3|9.2|4.7|6"/>
</p:tagLst>
</file>

<file path=ppt/tags/tag2.xml><?xml version="1.0" encoding="utf-8"?>
<p:tagLst xmlns:a="http://schemas.openxmlformats.org/drawingml/2006/main" xmlns:r="http://schemas.openxmlformats.org/officeDocument/2006/relationships" xmlns:p="http://schemas.openxmlformats.org/presentationml/2006/main">
  <p:tag name="TIMING" val="|7|7.2|6.4|7.2|3.1"/>
</p:tagLst>
</file>

<file path=ppt/tags/tag3.xml><?xml version="1.0" encoding="utf-8"?>
<p:tagLst xmlns:a="http://schemas.openxmlformats.org/drawingml/2006/main" xmlns:r="http://schemas.openxmlformats.org/officeDocument/2006/relationships" xmlns:p="http://schemas.openxmlformats.org/presentationml/2006/main">
  <p:tag name="TIMING" val="|8.6|6.9|9.1|15.8|9.9"/>
</p:tagLst>
</file>

<file path=ppt/tags/tag4.xml><?xml version="1.0" encoding="utf-8"?>
<p:tagLst xmlns:a="http://schemas.openxmlformats.org/drawingml/2006/main" xmlns:r="http://schemas.openxmlformats.org/officeDocument/2006/relationships" xmlns:p="http://schemas.openxmlformats.org/presentationml/2006/main">
  <p:tag name="TIMING" val="|10.6|29.9|23.2"/>
</p:tagLst>
</file>

<file path=ppt/tags/tag5.xml><?xml version="1.0" encoding="utf-8"?>
<p:tagLst xmlns:a="http://schemas.openxmlformats.org/drawingml/2006/main" xmlns:r="http://schemas.openxmlformats.org/officeDocument/2006/relationships" xmlns:p="http://schemas.openxmlformats.org/presentationml/2006/main">
  <p:tag name="TIMING" val="|5.3"/>
</p:tagLst>
</file>

<file path=ppt/tags/tag6.xml><?xml version="1.0" encoding="utf-8"?>
<p:tagLst xmlns:a="http://schemas.openxmlformats.org/drawingml/2006/main" xmlns:r="http://schemas.openxmlformats.org/officeDocument/2006/relationships" xmlns:p="http://schemas.openxmlformats.org/presentationml/2006/main">
  <p:tag name="TIMING" val="|15.6|9.9|1.5|14.1|7.8"/>
</p:tagLst>
</file>

<file path=ppt/tags/tag7.xml><?xml version="1.0" encoding="utf-8"?>
<p:tagLst xmlns:a="http://schemas.openxmlformats.org/drawingml/2006/main" xmlns:r="http://schemas.openxmlformats.org/officeDocument/2006/relationships" xmlns:p="http://schemas.openxmlformats.org/presentationml/2006/main">
  <p:tag name="TIMING" val="|1.7|12.4|10.4|17.3"/>
</p:tagLst>
</file>

<file path=ppt/tags/tag8.xml><?xml version="1.0" encoding="utf-8"?>
<p:tagLst xmlns:a="http://schemas.openxmlformats.org/drawingml/2006/main" xmlns:r="http://schemas.openxmlformats.org/officeDocument/2006/relationships" xmlns:p="http://schemas.openxmlformats.org/presentationml/2006/main">
  <p:tag name="TIMING" val="|6.1|6.3|6.7|10.5|15.1"/>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White - Title &amp; Subtitle">
  <a:themeElements>
    <a:clrScheme name="Custom 1">
      <a:dk1>
        <a:srgbClr val="DCDEE0"/>
      </a:dk1>
      <a:lt1>
        <a:srgbClr val="525860"/>
      </a:lt1>
      <a:dk2>
        <a:srgbClr val="18222D"/>
      </a:dk2>
      <a:lt2>
        <a:srgbClr val="53585F"/>
      </a:lt2>
      <a:accent1>
        <a:srgbClr val="F58813"/>
      </a:accent1>
      <a:accent2>
        <a:srgbClr val="FCB040"/>
      </a:accent2>
      <a:accent3>
        <a:srgbClr val="353436"/>
      </a:accent3>
      <a:accent4>
        <a:srgbClr val="363636"/>
      </a:accent4>
      <a:accent5>
        <a:srgbClr val="FB5A28"/>
      </a:accent5>
      <a:accent6>
        <a:srgbClr val="E2522A"/>
      </a:accent6>
      <a:hlink>
        <a:srgbClr val="0D426E"/>
      </a:hlink>
      <a:folHlink>
        <a:srgbClr val="0630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90C94CBAA96B44853A36BF78B0F0EC" ma:contentTypeVersion="7" ma:contentTypeDescription="Create a new document." ma:contentTypeScope="" ma:versionID="7b9d49488845feea6696e8baf821e2c2">
  <xsd:schema xmlns:xsd="http://www.w3.org/2001/XMLSchema" xmlns:xs="http://www.w3.org/2001/XMLSchema" xmlns:p="http://schemas.microsoft.com/office/2006/metadata/properties" xmlns:ns3="e03bc8ea-4c76-4db4-a1e5-de64648c5b35" xmlns:ns4="21e4da8f-eb8c-41e1-81cd-5752af719872" targetNamespace="http://schemas.microsoft.com/office/2006/metadata/properties" ma:root="true" ma:fieldsID="1bc35d904706f9097759ad72d5cd9317" ns3:_="" ns4:_="">
    <xsd:import namespace="e03bc8ea-4c76-4db4-a1e5-de64648c5b35"/>
    <xsd:import namespace="21e4da8f-eb8c-41e1-81cd-5752af7198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bc8ea-4c76-4db4-a1e5-de64648c5b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e4da8f-eb8c-41e1-81cd-5752af7198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CB2D5F-B771-433A-A6E5-FAB2F7E1E129}">
  <ds:schemaRef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21e4da8f-eb8c-41e1-81cd-5752af719872"/>
    <ds:schemaRef ds:uri="e03bc8ea-4c76-4db4-a1e5-de64648c5b3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7493789-6963-4CE4-A351-31B53A7C9648}">
  <ds:schemaRefs>
    <ds:schemaRef ds:uri="http://schemas.microsoft.com/sharepoint/v3/contenttype/forms"/>
  </ds:schemaRefs>
</ds:datastoreItem>
</file>

<file path=customXml/itemProps3.xml><?xml version="1.0" encoding="utf-8"?>
<ds:datastoreItem xmlns:ds="http://schemas.openxmlformats.org/officeDocument/2006/customXml" ds:itemID="{9EE874D0-D49B-41FB-BD0A-422714E9F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bc8ea-4c76-4db4-a1e5-de64648c5b35"/>
    <ds:schemaRef ds:uri="21e4da8f-eb8c-41e1-81cd-5752af719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2369</TotalTime>
  <Words>1592</Words>
  <Application>Microsoft Office PowerPoint</Application>
  <PresentationFormat>On-screen Show (16:9)</PresentationFormat>
  <Paragraphs>162</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Wingdings</vt:lpstr>
      <vt:lpstr>MS Mincho</vt:lpstr>
      <vt:lpstr>Roboto</vt:lpstr>
      <vt:lpstr>Helvetica Neue Light</vt:lpstr>
      <vt:lpstr>Arial</vt:lpstr>
      <vt:lpstr>Calibri</vt:lpstr>
      <vt:lpstr>White - Title &amp; Subtitle</vt:lpstr>
      <vt:lpstr>The ACM 10th International Conference on Web Intelligence, Mining and Semantics (WIMS ’20), June 30 – July 3, 2020, Biarritz, France   The ICARUS ONTOLOGY:  A general aviation ontology developed using  a multi-layer approach   Dimosthenis Stefanidis, Chrysovalantis Christodoulou, Moysis Symeonidis, George Pallis, Marios D. Dikaiakos, Loukas Pouis, Kalia Orphanou, Fenareti Lampathaki, Dimitrios Alexandrou dstefa02@cs.ucy.ac.cy</vt:lpstr>
      <vt:lpstr>Aviation Industry</vt:lpstr>
      <vt:lpstr>Aviation Data</vt:lpstr>
      <vt:lpstr>Data Integration Problem</vt:lpstr>
      <vt:lpstr>ICARUS Platform</vt:lpstr>
      <vt:lpstr>The ICARUS Ontology</vt:lpstr>
      <vt:lpstr>The ICARUS Ontology</vt:lpstr>
      <vt:lpstr>ICARUS Ontology - A Multi-layer Approach</vt:lpstr>
      <vt:lpstr>ICARUS Ontology - Design Process</vt:lpstr>
      <vt:lpstr>Class Hierarchy</vt:lpstr>
      <vt:lpstr>Class Hierarchy</vt:lpstr>
      <vt:lpstr>Class Hierarchy</vt:lpstr>
      <vt:lpstr>Class Hierarchy</vt:lpstr>
      <vt:lpstr>Class Hierarchy</vt:lpstr>
      <vt:lpstr>Possible competencies questions that ICARUS Ontology can answer</vt:lpstr>
      <vt:lpstr>Use Cases</vt:lpstr>
      <vt:lpstr>Scenario: Twitter</vt:lpstr>
      <vt:lpstr>Scenario: Twitter</vt:lpstr>
      <vt:lpstr>Scenario: Twitter</vt:lpstr>
      <vt:lpstr>Scenario: Recommendations</vt:lpstr>
      <vt:lpstr>Scenario: Recommendations</vt:lpstr>
      <vt:lpstr>Scenario: Recommendations</vt:lpstr>
      <vt:lpstr>Scenario: COVID-19</vt:lpstr>
      <vt:lpstr>Scenario: COVID-19</vt:lpstr>
      <vt:lpstr>Scenario: COVID-19</vt:lpstr>
      <vt:lpstr>Conclusion</vt:lpstr>
      <vt:lpstr>Thank You!  The ontology is available here (open source):  https://github.com/UCY-LINC-LAB/icarus-ontology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IEEE/WIC/ACM International Conference on Web Intelligence  WI '19, October 14-17, 2019, Thessaloniki, Greece   Check-it  Fake News Detection with Machine Learning and Social Network Analysis   Demetris Paschalides, Alexandros Kornilakis, Chrysovalantis Christodoulou, Rafael Andreou, George Pallis, Marios D. Dikaiakos, Evangelos Markatos  { dpasch01, cchris47, randre07, gpallis, mdd } @cs.ucy.ac.cy { kornilak, markatos } @ics.forth.gr</dc:title>
  <dc:creator>Chrysobalantis Christodoulou</dc:creator>
  <cp:lastModifiedBy>Dimosthenis Stefanidis</cp:lastModifiedBy>
  <cp:revision>147</cp:revision>
  <dcterms:modified xsi:type="dcterms:W3CDTF">2020-06-16T13:21:24Z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0x0101008190C94CBAA96B44853A36BF78B0F0EC</vt:lpwstr>
  </property>
</Properties>
</file>